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49"/>
    <p:restoredTop sz="92979"/>
  </p:normalViewPr>
  <p:slideViewPr>
    <p:cSldViewPr snapToGrid="0" snapToObjects="1">
      <p:cViewPr varScale="1">
        <p:scale>
          <a:sx n="73" d="100"/>
          <a:sy n="73" d="100"/>
        </p:scale>
        <p:origin x="1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48DDA-65C7-B444-804B-2403F48407E8}" type="datetimeFigureOut">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7051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48DDA-65C7-B444-804B-2403F48407E8}" type="datetimeFigureOut">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123276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48DDA-65C7-B444-804B-2403F48407E8}" type="datetimeFigureOut">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21341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48DDA-65C7-B444-804B-2403F48407E8}" type="datetimeFigureOut">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194073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48DDA-65C7-B444-804B-2403F48407E8}" type="datetimeFigureOut">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92262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48DDA-65C7-B444-804B-2403F48407E8}" type="datetimeFigureOut">
              <a:rPr lang="en-US" smtClean="0"/>
              <a:t>9/5/18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177057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48DDA-65C7-B444-804B-2403F48407E8}" type="datetimeFigureOut">
              <a:rPr lang="en-US" smtClean="0"/>
              <a:t>9/5/18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4377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48DDA-65C7-B444-804B-2403F48407E8}" type="datetimeFigureOut">
              <a:rPr lang="en-US" smtClean="0"/>
              <a:t>9/5/18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130946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48DDA-65C7-B444-804B-2403F48407E8}" type="datetimeFigureOut">
              <a:rPr lang="en-US" smtClean="0"/>
              <a:t>9/5/18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8184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48DDA-65C7-B444-804B-2403F48407E8}" type="datetimeFigureOut">
              <a:rPr lang="en-US" smtClean="0"/>
              <a:t>9/5/18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99679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48DDA-65C7-B444-804B-2403F48407E8}" type="datetimeFigureOut">
              <a:rPr lang="en-US" smtClean="0"/>
              <a:t>9/5/18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B876B-6FE8-3845-B3F1-A3D4670CA29B}" type="slidenum">
              <a:rPr lang="en-US" smtClean="0"/>
              <a:t>‹#›</a:t>
            </a:fld>
            <a:endParaRPr lang="en-US"/>
          </a:p>
        </p:txBody>
      </p:sp>
    </p:spTree>
    <p:extLst>
      <p:ext uri="{BB962C8B-B14F-4D97-AF65-F5344CB8AC3E}">
        <p14:creationId xmlns:p14="http://schemas.microsoft.com/office/powerpoint/2010/main" val="585785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48DDA-65C7-B444-804B-2403F48407E8}" type="datetimeFigureOut">
              <a:rPr lang="en-US" smtClean="0"/>
              <a:t>9/5/18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B876B-6FE8-3845-B3F1-A3D4670CA29B}" type="slidenum">
              <a:rPr lang="en-US" smtClean="0"/>
              <a:t>‹#›</a:t>
            </a:fld>
            <a:endParaRPr lang="en-US"/>
          </a:p>
        </p:txBody>
      </p:sp>
    </p:spTree>
    <p:extLst>
      <p:ext uri="{BB962C8B-B14F-4D97-AF65-F5344CB8AC3E}">
        <p14:creationId xmlns:p14="http://schemas.microsoft.com/office/powerpoint/2010/main" val="75616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hanacademy.org/humanities/monarchy-enlightenment/baroque-art1/holland/a/ruysch-flower-still-life" TargetMode="External"/><Relationship Id="rId4" Type="http://schemas.openxmlformats.org/officeDocument/2006/relationships/hyperlink" Target="https://www.khanacademy.org/partner-content/moma/modern-art-and-ideas/modern-art-ideas/v/transforming-everyday-objects-modern-art-ideas" TargetMode="External"/><Relationship Id="rId5" Type="http://schemas.openxmlformats.org/officeDocument/2006/relationships/hyperlink" Target="https://news.artnet.com/art-world/making-art-from-mundane-materials-900188" TargetMode="External"/><Relationship Id="rId6" Type="http://schemas.openxmlformats.org/officeDocument/2006/relationships/hyperlink" Target="https://www.artyfactory.com/art_appreciation/still_life/still_life.htm" TargetMode="External"/><Relationship Id="rId1" Type="http://schemas.openxmlformats.org/officeDocument/2006/relationships/slideLayout" Target="../slideLayouts/slideLayout2.xml"/><Relationship Id="rId2" Type="http://schemas.openxmlformats.org/officeDocument/2006/relationships/hyperlink" Target="http://mediation.centrepompidou.fr/education/ressources/ENS-Object-EN/ENS-objet-E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1AHBZybjW4" TargetMode="External"/><Relationship Id="rId3" Type="http://schemas.openxmlformats.org/officeDocument/2006/relationships/hyperlink" Target="http://www.vam.ac.uk/content/articles/w/what-is-draw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3309168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Approaches to Drawing</a:t>
            </a:r>
            <a:endParaRPr lang="en-US" dirty="0"/>
          </a:p>
        </p:txBody>
      </p:sp>
      <p:sp>
        <p:nvSpPr>
          <p:cNvPr id="3" name="Subtitle 2"/>
          <p:cNvSpPr>
            <a:spLocks noGrp="1"/>
          </p:cNvSpPr>
          <p:nvPr>
            <p:ph type="subTitle" idx="1"/>
          </p:nvPr>
        </p:nvSpPr>
        <p:spPr/>
        <p:txBody>
          <a:bodyPr/>
          <a:lstStyle/>
          <a:p>
            <a:endParaRPr lang="en-US" dirty="0" smtClean="0"/>
          </a:p>
          <a:p>
            <a:r>
              <a:rPr lang="en-US" dirty="0" smtClean="0"/>
              <a:t>What reasons might an artist seek ways to change the way they work?</a:t>
            </a:r>
            <a:endParaRPr lang="en-US" dirty="0"/>
          </a:p>
        </p:txBody>
      </p:sp>
    </p:spTree>
    <p:extLst>
      <p:ext uri="{BB962C8B-B14F-4D97-AF65-F5344CB8AC3E}">
        <p14:creationId xmlns:p14="http://schemas.microsoft.com/office/powerpoint/2010/main" val="183354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543" y="653143"/>
            <a:ext cx="10548257" cy="552382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Suggestions for starting:</a:t>
            </a:r>
          </a:p>
          <a:p>
            <a:pPr>
              <a:lnSpc>
                <a:spcPct val="100000"/>
              </a:lnSpc>
              <a:spcBef>
                <a:spcPts val="0"/>
              </a:spcBef>
            </a:pPr>
            <a:r>
              <a:rPr lang="en-US" dirty="0" smtClean="0"/>
              <a:t>Photograph the objects from the ‘10 object portrait’ task. Think about how to ‘pose’ them, against a plain background? Lighting for dramatic effect? Remember last year when we made the photographs of ordinary objects look ‘special? Arrange these with the text about what they symbolize. Present this on your website.</a:t>
            </a:r>
          </a:p>
          <a:p>
            <a:pPr>
              <a:lnSpc>
                <a:spcPct val="100000"/>
              </a:lnSpc>
              <a:spcBef>
                <a:spcPts val="0"/>
              </a:spcBef>
            </a:pPr>
            <a:r>
              <a:rPr lang="en-US" dirty="0" smtClean="0"/>
              <a:t>Make observational drawings of the objects in a variety of media. Maybe use some of the experimental approaches we practiced.</a:t>
            </a:r>
          </a:p>
          <a:p>
            <a:pPr>
              <a:lnSpc>
                <a:spcPct val="100000"/>
              </a:lnSpc>
              <a:spcBef>
                <a:spcPts val="0"/>
              </a:spcBef>
            </a:pPr>
            <a:r>
              <a:rPr lang="en-US" dirty="0" smtClean="0"/>
              <a:t>Simplify the objects and make a pattern from them.</a:t>
            </a:r>
          </a:p>
          <a:p>
            <a:pPr>
              <a:lnSpc>
                <a:spcPct val="100000"/>
              </a:lnSpc>
              <a:spcBef>
                <a:spcPts val="0"/>
              </a:spcBef>
            </a:pPr>
            <a:r>
              <a:rPr lang="en-US" dirty="0" smtClean="0"/>
              <a:t>Plan a still life painting, develop a composition that is balanced and produce a canvas.</a:t>
            </a:r>
            <a:endParaRPr lang="en-US" dirty="0"/>
          </a:p>
        </p:txBody>
      </p:sp>
    </p:spTree>
    <p:extLst>
      <p:ext uri="{BB962C8B-B14F-4D97-AF65-F5344CB8AC3E}">
        <p14:creationId xmlns:p14="http://schemas.microsoft.com/office/powerpoint/2010/main" val="67064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2"/>
              </a:rPr>
              <a:t>http://mediation.centrepompidou.fr/education/ressources/ENS-Object-EN/ENS-objet-EN.htm</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3"/>
              </a:rPr>
              <a:t>https://www.khanacademy.org/humanities/monarchy-enlightenment/baroque-art1/holland/a/ruysch-flower-still-life</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4"/>
              </a:rPr>
              <a:t>https://www.khanacademy.org/partner-content/moma/modern-art-and-ideas/modern-art-ideas/v/transforming-everyday-objects-modern-art-ideas</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5"/>
              </a:rPr>
              <a:t>https://news.artnet.com/art-world/making-art-from-mundane-materials-900188</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6"/>
              </a:rPr>
              <a:t>https://www.artyfactory.com/art_appreciation/still_life/still_life.htm</a:t>
            </a:r>
            <a:endParaRPr lang="en-US" dirty="0"/>
          </a:p>
        </p:txBody>
      </p:sp>
    </p:spTree>
    <p:extLst>
      <p:ext uri="{BB962C8B-B14F-4D97-AF65-F5344CB8AC3E}">
        <p14:creationId xmlns:p14="http://schemas.microsoft.com/office/powerpoint/2010/main" val="712918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Open-Minded</a:t>
            </a:r>
            <a:br>
              <a:rPr lang="en-US" dirty="0" smtClean="0"/>
            </a:br>
            <a:r>
              <a:rPr lang="en-US" dirty="0" smtClean="0"/>
              <a:t>Risk Taker</a:t>
            </a:r>
            <a:endParaRPr lang="en-US" dirty="0"/>
          </a:p>
        </p:txBody>
      </p:sp>
      <p:pic>
        <p:nvPicPr>
          <p:cNvPr id="4" name="Content Placeholder 3"/>
          <p:cNvPicPr>
            <a:picLocks noGrp="1" noChangeAspect="1"/>
          </p:cNvPicPr>
          <p:nvPr>
            <p:ph idx="1"/>
          </p:nvPr>
        </p:nvPicPr>
        <p:blipFill>
          <a:blip r:embed="rId2"/>
          <a:stretch>
            <a:fillRect/>
          </a:stretch>
        </p:blipFill>
        <p:spPr>
          <a:xfrm>
            <a:off x="4666909" y="513385"/>
            <a:ext cx="7065912" cy="5020516"/>
          </a:xfrm>
        </p:spPr>
      </p:pic>
      <p:pic>
        <p:nvPicPr>
          <p:cNvPr id="5" name="Picture 4"/>
          <p:cNvPicPr>
            <a:picLocks noChangeAspect="1"/>
          </p:cNvPicPr>
          <p:nvPr/>
        </p:nvPicPr>
        <p:blipFill>
          <a:blip r:embed="rId3"/>
          <a:stretch>
            <a:fillRect/>
          </a:stretch>
        </p:blipFill>
        <p:spPr>
          <a:xfrm>
            <a:off x="838199" y="1808564"/>
            <a:ext cx="3122639" cy="4057846"/>
          </a:xfrm>
          <a:prstGeom prst="rect">
            <a:avLst/>
          </a:prstGeom>
        </p:spPr>
      </p:pic>
    </p:spTree>
    <p:extLst>
      <p:ext uri="{BB962C8B-B14F-4D97-AF65-F5344CB8AC3E}">
        <p14:creationId xmlns:p14="http://schemas.microsoft.com/office/powerpoint/2010/main" val="190509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Raphael 16</a:t>
            </a:r>
            <a:r>
              <a:rPr lang="en-US" baseline="30000" dirty="0" smtClean="0"/>
              <a:t>th</a:t>
            </a:r>
            <a:r>
              <a:rPr lang="en-US" dirty="0" smtClean="0"/>
              <a:t> C</a:t>
            </a:r>
            <a:br>
              <a:rPr lang="en-US" dirty="0" smtClean="0"/>
            </a:br>
            <a:r>
              <a:rPr lang="en-US" dirty="0" smtClean="0"/>
              <a:t>Frank </a:t>
            </a:r>
            <a:r>
              <a:rPr lang="en-US" dirty="0" err="1" smtClean="0"/>
              <a:t>Auerbach</a:t>
            </a:r>
            <a:r>
              <a:rPr lang="en-US" dirty="0" smtClean="0"/>
              <a:t> 20</a:t>
            </a:r>
            <a:r>
              <a:rPr lang="en-US" baseline="30000" dirty="0" smtClean="0"/>
              <a:t>th</a:t>
            </a:r>
            <a:r>
              <a:rPr lang="en-US" dirty="0" smtClean="0"/>
              <a:t> C</a:t>
            </a:r>
            <a:br>
              <a:rPr lang="en-US" dirty="0" smtClean="0"/>
            </a:br>
            <a:r>
              <a:rPr lang="en-US" dirty="0" smtClean="0"/>
              <a:t>Which is the most realistic?</a:t>
            </a:r>
            <a:endParaRPr lang="en-US" dirty="0"/>
          </a:p>
        </p:txBody>
      </p:sp>
      <p:pic>
        <p:nvPicPr>
          <p:cNvPr id="4" name="Content Placeholder 3"/>
          <p:cNvPicPr>
            <a:picLocks noGrp="1" noChangeAspect="1"/>
          </p:cNvPicPr>
          <p:nvPr>
            <p:ph idx="1"/>
          </p:nvPr>
        </p:nvPicPr>
        <p:blipFill>
          <a:blip r:embed="rId2"/>
          <a:stretch>
            <a:fillRect/>
          </a:stretch>
        </p:blipFill>
        <p:spPr>
          <a:xfrm>
            <a:off x="838200" y="2404434"/>
            <a:ext cx="5403463" cy="3615408"/>
          </a:xfrm>
        </p:spPr>
      </p:pic>
      <p:pic>
        <p:nvPicPr>
          <p:cNvPr id="5" name="Picture 4"/>
          <p:cNvPicPr>
            <a:picLocks noChangeAspect="1"/>
          </p:cNvPicPr>
          <p:nvPr/>
        </p:nvPicPr>
        <p:blipFill>
          <a:blip r:embed="rId3"/>
          <a:stretch>
            <a:fillRect/>
          </a:stretch>
        </p:blipFill>
        <p:spPr>
          <a:xfrm>
            <a:off x="7433953" y="2001621"/>
            <a:ext cx="3446318" cy="4421034"/>
          </a:xfrm>
          <a:prstGeom prst="rect">
            <a:avLst/>
          </a:prstGeom>
        </p:spPr>
      </p:pic>
    </p:spTree>
    <p:extLst>
      <p:ext uri="{BB962C8B-B14F-4D97-AF65-F5344CB8AC3E}">
        <p14:creationId xmlns:p14="http://schemas.microsoft.com/office/powerpoint/2010/main" val="53079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Richard Long ‘walking the line’</a:t>
            </a:r>
            <a:br>
              <a:rPr lang="en-US" dirty="0" smtClean="0"/>
            </a:br>
            <a:r>
              <a:rPr lang="en-US" dirty="0" err="1" smtClean="0"/>
              <a:t>tyre</a:t>
            </a:r>
            <a:r>
              <a:rPr lang="en-US" dirty="0" smtClean="0"/>
              <a:t> tracks in snow</a:t>
            </a:r>
            <a:br>
              <a:rPr lang="en-US" dirty="0" smtClean="0"/>
            </a:br>
            <a:r>
              <a:rPr lang="en-US" dirty="0" smtClean="0"/>
              <a:t>Are they drawings? Are they Art?</a:t>
            </a:r>
            <a:endParaRPr lang="en-US" dirty="0"/>
          </a:p>
        </p:txBody>
      </p:sp>
      <p:pic>
        <p:nvPicPr>
          <p:cNvPr id="4" name="Content Placeholder 3"/>
          <p:cNvPicPr>
            <a:picLocks noGrp="1" noChangeAspect="1"/>
          </p:cNvPicPr>
          <p:nvPr>
            <p:ph idx="1"/>
          </p:nvPr>
        </p:nvPicPr>
        <p:blipFill>
          <a:blip r:embed="rId2"/>
          <a:stretch>
            <a:fillRect/>
          </a:stretch>
        </p:blipFill>
        <p:spPr>
          <a:xfrm>
            <a:off x="1385207" y="2349087"/>
            <a:ext cx="3697432" cy="4340464"/>
          </a:xfrm>
        </p:spPr>
      </p:pic>
      <p:pic>
        <p:nvPicPr>
          <p:cNvPr id="6" name="Picture 5"/>
          <p:cNvPicPr>
            <a:picLocks noChangeAspect="1"/>
          </p:cNvPicPr>
          <p:nvPr/>
        </p:nvPicPr>
        <p:blipFill>
          <a:blip r:embed="rId3"/>
          <a:stretch>
            <a:fillRect/>
          </a:stretch>
        </p:blipFill>
        <p:spPr>
          <a:xfrm>
            <a:off x="6365339" y="2480789"/>
            <a:ext cx="4121892" cy="4121892"/>
          </a:xfrm>
          <a:prstGeom prst="rect">
            <a:avLst/>
          </a:prstGeom>
        </p:spPr>
      </p:pic>
    </p:spTree>
    <p:extLst>
      <p:ext uri="{BB962C8B-B14F-4D97-AF65-F5344CB8AC3E}">
        <p14:creationId xmlns:p14="http://schemas.microsoft.com/office/powerpoint/2010/main" val="873435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is this art?</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3"/>
              </a:rPr>
              <a:t>what is a drawing?</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The record of a movement – a trace of something that has happened – that ‘happening’ was someone looking at something or thinking about something.</a:t>
            </a:r>
            <a:endParaRPr lang="en-US" sz="4400" dirty="0"/>
          </a:p>
        </p:txBody>
      </p:sp>
    </p:spTree>
    <p:extLst>
      <p:ext uri="{BB962C8B-B14F-4D97-AF65-F5344CB8AC3E}">
        <p14:creationId xmlns:p14="http://schemas.microsoft.com/office/powerpoint/2010/main" val="32516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hlinkClick r:id="rId2"/>
              </a:rPr>
              <a:t>https://vimeo.com/33091687</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Who thinks this is a good drawing?</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What criteria does it fulfil for us to say it is good?</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Can anyone argue why it might not be a good drawing?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32051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18164" cy="2116818"/>
          </a:xfrm>
        </p:spPr>
        <p:txBody>
          <a:bodyPr>
            <a:normAutofit/>
          </a:bodyPr>
          <a:lstStyle/>
          <a:p>
            <a:r>
              <a:rPr lang="en-US" dirty="0" smtClean="0"/>
              <a:t>Horst Janssen</a:t>
            </a:r>
            <a:br>
              <a:rPr lang="en-US" dirty="0" smtClean="0"/>
            </a:br>
            <a:r>
              <a:rPr lang="en-US" sz="1800" dirty="0" smtClean="0"/>
              <a:t>Why might an artist choose to draw these things?</a:t>
            </a:r>
            <a:br>
              <a:rPr lang="en-US" sz="1800" dirty="0" smtClean="0"/>
            </a:br>
            <a:r>
              <a:rPr lang="en-US" sz="1800" dirty="0" smtClean="0"/>
              <a:t>Can decaying things be beautiful?</a:t>
            </a:r>
            <a:br>
              <a:rPr lang="en-US" sz="1800" dirty="0" smtClean="0"/>
            </a:br>
            <a:r>
              <a:rPr lang="en-US" sz="1800" dirty="0" smtClean="0"/>
              <a:t>What could these images make us think about?</a:t>
            </a:r>
            <a:endParaRPr lang="en-US" sz="7200" dirty="0"/>
          </a:p>
        </p:txBody>
      </p:sp>
      <p:pic>
        <p:nvPicPr>
          <p:cNvPr id="4" name="Content Placeholder 3"/>
          <p:cNvPicPr>
            <a:picLocks noGrp="1" noChangeAspect="1"/>
          </p:cNvPicPr>
          <p:nvPr>
            <p:ph idx="1"/>
          </p:nvPr>
        </p:nvPicPr>
        <p:blipFill>
          <a:blip r:embed="rId2"/>
          <a:stretch>
            <a:fillRect/>
          </a:stretch>
        </p:blipFill>
        <p:spPr>
          <a:xfrm>
            <a:off x="5973288" y="365125"/>
            <a:ext cx="4377946" cy="6399964"/>
          </a:xfrm>
        </p:spPr>
      </p:pic>
      <p:pic>
        <p:nvPicPr>
          <p:cNvPr id="5" name="Picture 4"/>
          <p:cNvPicPr>
            <a:picLocks noChangeAspect="1"/>
          </p:cNvPicPr>
          <p:nvPr/>
        </p:nvPicPr>
        <p:blipFill>
          <a:blip r:embed="rId3"/>
          <a:stretch>
            <a:fillRect/>
          </a:stretch>
        </p:blipFill>
        <p:spPr>
          <a:xfrm>
            <a:off x="838200" y="2676340"/>
            <a:ext cx="4409704" cy="3190354"/>
          </a:xfrm>
          <a:prstGeom prst="rect">
            <a:avLst/>
          </a:prstGeom>
        </p:spPr>
      </p:pic>
    </p:spTree>
    <p:extLst>
      <p:ext uri="{BB962C8B-B14F-4D97-AF65-F5344CB8AC3E}">
        <p14:creationId xmlns:p14="http://schemas.microsoft.com/office/powerpoint/2010/main" val="213455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of the Object in Art</a:t>
            </a:r>
            <a:endParaRPr lang="en-US" dirty="0"/>
          </a:p>
        </p:txBody>
      </p:sp>
      <p:sp>
        <p:nvSpPr>
          <p:cNvPr id="3" name="Content Placeholder 2"/>
          <p:cNvSpPr>
            <a:spLocks noGrp="1"/>
          </p:cNvSpPr>
          <p:nvPr>
            <p:ph idx="1"/>
          </p:nvPr>
        </p:nvSpPr>
        <p:spPr>
          <a:xfrm>
            <a:off x="838200" y="1477282"/>
            <a:ext cx="10744200" cy="5141231"/>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Task1:</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JUXTAPOSE two different ways two artists have communicated ideas through making artwork involving objects. ( you must choose two works that are different as well as having a similar content/subject/genre.) It might be a good idea to have them be from different periods and places.</a:t>
            </a:r>
          </a:p>
          <a:p>
            <a:pPr>
              <a:lnSpc>
                <a:spcPct val="100000"/>
              </a:lnSpc>
              <a:spcBef>
                <a:spcPts val="0"/>
              </a:spcBef>
            </a:pPr>
            <a:r>
              <a:rPr lang="en-US" dirty="0" smtClean="0"/>
              <a:t>Make the intention of the artist clear</a:t>
            </a:r>
          </a:p>
          <a:p>
            <a:pPr>
              <a:lnSpc>
                <a:spcPct val="100000"/>
              </a:lnSpc>
              <a:spcBef>
                <a:spcPts val="0"/>
              </a:spcBef>
            </a:pPr>
            <a:r>
              <a:rPr lang="en-US" dirty="0" smtClean="0"/>
              <a:t>Compare and contrast the two artworks</a:t>
            </a:r>
          </a:p>
          <a:p>
            <a:pPr>
              <a:lnSpc>
                <a:spcPct val="100000"/>
              </a:lnSpc>
              <a:spcBef>
                <a:spcPts val="0"/>
              </a:spcBef>
            </a:pPr>
            <a:r>
              <a:rPr lang="en-US" dirty="0" smtClean="0"/>
              <a:t>Ensure you comment on CONTEXT, CONCEPT and TECHNIQUE</a:t>
            </a:r>
          </a:p>
          <a:p>
            <a:pPr>
              <a:lnSpc>
                <a:spcPct val="100000"/>
              </a:lnSpc>
              <a:spcBef>
                <a:spcPts val="0"/>
              </a:spcBef>
            </a:pPr>
            <a:r>
              <a:rPr lang="en-US" dirty="0" smtClean="0"/>
              <a:t>State a clear way in which your work is CONNECTED to either/both or the art works.</a:t>
            </a:r>
          </a:p>
          <a:p>
            <a:pPr>
              <a:lnSpc>
                <a:spcPct val="100000"/>
              </a:lnSpc>
              <a:spcBef>
                <a:spcPts val="0"/>
              </a:spcBef>
            </a:pPr>
            <a:r>
              <a:rPr lang="en-US" dirty="0" smtClean="0"/>
              <a:t>Consider the presentation of your work on your website – design your page. ( perhaps use </a:t>
            </a:r>
            <a:r>
              <a:rPr lang="en-US" dirty="0" err="1" smtClean="0"/>
              <a:t>powerpoint</a:t>
            </a:r>
            <a:r>
              <a:rPr lang="en-US" dirty="0" smtClean="0"/>
              <a:t> and then screen shot it and post it as an image).</a:t>
            </a:r>
          </a:p>
          <a:p>
            <a:pPr>
              <a:lnSpc>
                <a:spcPct val="100000"/>
              </a:lnSpc>
              <a:spcBef>
                <a:spcPts val="0"/>
              </a:spcBef>
            </a:pPr>
            <a:endParaRPr lang="en-US" dirty="0" smtClean="0"/>
          </a:p>
          <a:p>
            <a:pPr>
              <a:lnSpc>
                <a:spcPct val="100000"/>
              </a:lnSpc>
              <a:spcBef>
                <a:spcPts val="0"/>
              </a:spcBef>
            </a:pPr>
            <a:endParaRPr lang="en-US" dirty="0" smtClean="0"/>
          </a:p>
          <a:p>
            <a:pPr>
              <a:lnSpc>
                <a:spcPct val="100000"/>
              </a:lnSpc>
              <a:spcBef>
                <a:spcPts val="0"/>
              </a:spcBef>
            </a:pPr>
            <a:endParaRPr lang="en-US" dirty="0"/>
          </a:p>
          <a:p>
            <a:pPr>
              <a:lnSpc>
                <a:spcPct val="100000"/>
              </a:lnSpc>
              <a:spcBef>
                <a:spcPts val="0"/>
              </a:spcBef>
            </a:pPr>
            <a:r>
              <a:rPr lang="en-US" dirty="0" smtClean="0"/>
              <a:t>Deadline: 21</a:t>
            </a:r>
            <a:r>
              <a:rPr lang="en-US" baseline="30000" dirty="0" smtClean="0"/>
              <a:t>st</a:t>
            </a:r>
            <a:r>
              <a:rPr lang="en-US" dirty="0" smtClean="0"/>
              <a:t> September</a:t>
            </a:r>
          </a:p>
        </p:txBody>
      </p:sp>
    </p:spTree>
    <p:extLst>
      <p:ext uri="{BB962C8B-B14F-4D97-AF65-F5344CB8AC3E}">
        <p14:creationId xmlns:p14="http://schemas.microsoft.com/office/powerpoint/2010/main" val="50828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10591800" cy="57197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Task 2:</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Using your ‘10 object portrait’ of someone you know well plan and make an artwork that is developed from this starting point. You have freedom to interpret this brief and choose which medium you use.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Things to consider:</a:t>
            </a:r>
          </a:p>
          <a:p>
            <a:pPr>
              <a:lnSpc>
                <a:spcPct val="100000"/>
              </a:lnSpc>
              <a:spcBef>
                <a:spcPts val="0"/>
              </a:spcBef>
            </a:pPr>
            <a:r>
              <a:rPr lang="en-US" dirty="0" smtClean="0"/>
              <a:t>You have 16 days to complete the investigation task and studio task. This will be a summative assessment.</a:t>
            </a:r>
          </a:p>
          <a:p>
            <a:pPr>
              <a:lnSpc>
                <a:spcPct val="100000"/>
              </a:lnSpc>
              <a:spcBef>
                <a:spcPts val="0"/>
              </a:spcBef>
            </a:pPr>
            <a:r>
              <a:rPr lang="en-US" dirty="0" smtClean="0"/>
              <a:t>You may choose to simply produce a ‘still life’ of the objects from your ‘10 object portrait’</a:t>
            </a:r>
          </a:p>
          <a:p>
            <a:pPr>
              <a:lnSpc>
                <a:spcPct val="100000"/>
              </a:lnSpc>
              <a:spcBef>
                <a:spcPts val="0"/>
              </a:spcBef>
            </a:pPr>
            <a:r>
              <a:rPr lang="en-US" dirty="0" smtClean="0"/>
              <a:t>You may submit digital photography, but must show evidence of editing and developing ideas.</a:t>
            </a:r>
          </a:p>
          <a:p>
            <a:pPr>
              <a:lnSpc>
                <a:spcPct val="100000"/>
              </a:lnSpc>
              <a:spcBef>
                <a:spcPts val="0"/>
              </a:spcBef>
            </a:pPr>
            <a:r>
              <a:rPr lang="en-US" dirty="0" smtClean="0"/>
              <a:t>You may ‘steal’ an idea from an artist, but must make this clear in your REFLECTION ( what, why, WWW, EBI).</a:t>
            </a:r>
          </a:p>
          <a:p>
            <a:pPr>
              <a:lnSpc>
                <a:spcPct val="100000"/>
              </a:lnSpc>
              <a:spcBef>
                <a:spcPts val="0"/>
              </a:spcBef>
            </a:pPr>
            <a:endParaRPr lang="en-US" dirty="0" smtClean="0"/>
          </a:p>
          <a:p>
            <a:pPr>
              <a:lnSpc>
                <a:spcPct val="100000"/>
              </a:lnSpc>
              <a:spcBef>
                <a:spcPts val="0"/>
              </a:spcBef>
            </a:pPr>
            <a:endParaRPr lang="en-US" dirty="0" smtClean="0"/>
          </a:p>
          <a:p>
            <a:pPr>
              <a:lnSpc>
                <a:spcPct val="100000"/>
              </a:lnSpc>
              <a:spcBef>
                <a:spcPts val="0"/>
              </a:spcBef>
            </a:pPr>
            <a:endParaRPr lang="en-US" dirty="0"/>
          </a:p>
        </p:txBody>
      </p:sp>
    </p:spTree>
    <p:extLst>
      <p:ext uri="{BB962C8B-B14F-4D97-AF65-F5344CB8AC3E}">
        <p14:creationId xmlns:p14="http://schemas.microsoft.com/office/powerpoint/2010/main" val="8882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494</Words>
  <Application>Microsoft Macintosh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Approaches to Drawing</vt:lpstr>
      <vt:lpstr>Open-Minded Risk Taker</vt:lpstr>
      <vt:lpstr>Raphael 16th C Frank Auerbach 20th C Which is the most realistic?</vt:lpstr>
      <vt:lpstr>Richard Long ‘walking the line’ tyre tracks in snow Are they drawings? Are they Art?</vt:lpstr>
      <vt:lpstr>is this art?</vt:lpstr>
      <vt:lpstr>https://vimeo.com/33091687</vt:lpstr>
      <vt:lpstr>Horst Janssen Why might an artist choose to draw these things? Can decaying things be beautiful? What could these images make us think about?</vt:lpstr>
      <vt:lpstr>Exploration of the Object in Art</vt:lpstr>
      <vt:lpstr>PowerPoint Presentation</vt:lpstr>
      <vt:lpstr>PowerPoint Presentation</vt:lpstr>
      <vt:lpstr>Resources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Drawing</dc:title>
  <dc:creator>rkeys@abaoman.org</dc:creator>
  <cp:lastModifiedBy>rkeys@abaoman.org</cp:lastModifiedBy>
  <cp:revision>12</cp:revision>
  <cp:lastPrinted>2017-09-02T10:09:21Z</cp:lastPrinted>
  <dcterms:created xsi:type="dcterms:W3CDTF">2016-08-15T09:00:16Z</dcterms:created>
  <dcterms:modified xsi:type="dcterms:W3CDTF">2018-09-05T06:51:05Z</dcterms:modified>
</cp:coreProperties>
</file>