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1"/>
    <p:restoredTop sz="93020"/>
  </p:normalViewPr>
  <p:slideViewPr>
    <p:cSldViewPr snapToGrid="0" snapToObjects="1">
      <p:cViewPr varScale="1">
        <p:scale>
          <a:sx n="106" d="100"/>
          <a:sy n="106" d="100"/>
        </p:scale>
        <p:origin x="7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57EBD0-18BA-FD45-8047-872A76D4F328}"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120045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EBD0-18BA-FD45-8047-872A76D4F328}"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59738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EBD0-18BA-FD45-8047-872A76D4F328}"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72448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EBD0-18BA-FD45-8047-872A76D4F328}"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127932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7EBD0-18BA-FD45-8047-872A76D4F328}"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99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57EBD0-18BA-FD45-8047-872A76D4F328}"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1894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57EBD0-18BA-FD45-8047-872A76D4F328}" type="datetimeFigureOut">
              <a:rPr lang="en-US" smtClean="0"/>
              <a:t>4/24/17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63572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57EBD0-18BA-FD45-8047-872A76D4F328}" type="datetimeFigureOut">
              <a:rPr lang="en-US" smtClean="0"/>
              <a:t>4/24/17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90266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7EBD0-18BA-FD45-8047-872A76D4F328}" type="datetimeFigureOut">
              <a:rPr lang="en-US" smtClean="0"/>
              <a:t>4/24/17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122128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7EBD0-18BA-FD45-8047-872A76D4F328}"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42266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7EBD0-18BA-FD45-8047-872A76D4F328}"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D5C7F-D976-9B4B-B3F7-CEC93184494A}" type="slidenum">
              <a:rPr lang="en-US" smtClean="0"/>
              <a:t>‹#›</a:t>
            </a:fld>
            <a:endParaRPr lang="en-US"/>
          </a:p>
        </p:txBody>
      </p:sp>
    </p:spTree>
    <p:extLst>
      <p:ext uri="{BB962C8B-B14F-4D97-AF65-F5344CB8AC3E}">
        <p14:creationId xmlns:p14="http://schemas.microsoft.com/office/powerpoint/2010/main" val="20129740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7EBD0-18BA-FD45-8047-872A76D4F328}" type="datetimeFigureOut">
              <a:rPr lang="en-US" smtClean="0"/>
              <a:t>4/24/17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D5C7F-D976-9B4B-B3F7-CEC93184494A}" type="slidenum">
              <a:rPr lang="en-US" smtClean="0"/>
              <a:t>‹#›</a:t>
            </a:fld>
            <a:endParaRPr lang="en-US"/>
          </a:p>
        </p:txBody>
      </p:sp>
    </p:spTree>
    <p:extLst>
      <p:ext uri="{BB962C8B-B14F-4D97-AF65-F5344CB8AC3E}">
        <p14:creationId xmlns:p14="http://schemas.microsoft.com/office/powerpoint/2010/main" val="36959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G-lN8vWm3m0" TargetMode="External"/><Relationship Id="rId3" Type="http://schemas.openxmlformats.org/officeDocument/2006/relationships/hyperlink" Target="https://www.youtube.com/watch?v=evQsOFQju0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www.in2013dollars.com/1870-dollars-in-2016?amount=6000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o9.gizmodo.com/7-things-we-learned-about-the-world-thanks-to-photograp-453528816" TargetMode="External"/><Relationship Id="rId4" Type="http://schemas.openxmlformats.org/officeDocument/2006/relationships/hyperlink" Target="http://blogs.longwood.edu/incite/2012/01/30/analysis-of-claude-monet&#8217;s-impression-sunrise/" TargetMode="External"/><Relationship Id="rId1" Type="http://schemas.openxmlformats.org/officeDocument/2006/relationships/slideLayout" Target="../slideLayouts/slideLayout2.xml"/><Relationship Id="rId2" Type="http://schemas.openxmlformats.org/officeDocument/2006/relationships/hyperlink" Target="https://petapixel.com/2015/05/23/20-first-photos-from-the-history-of-photograph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heartstory.org/movement-impressionism.htm" TargetMode="External"/><Relationship Id="rId4" Type="http://schemas.openxmlformats.org/officeDocument/2006/relationships/hyperlink" Target="https://artisticideas2011.wordpress.com/2011/03/22/writing-like-impressionism-a-similie-to-reality/" TargetMode="External"/><Relationship Id="rId1" Type="http://schemas.openxmlformats.org/officeDocument/2006/relationships/slideLayout" Target="../slideLayouts/slideLayout2.xml"/><Relationship Id="rId2" Type="http://schemas.openxmlformats.org/officeDocument/2006/relationships/hyperlink" Target="https://www.khanacademy.org/humanities/becoming-modern/avant-garde-france/impressionism/a/a-beginners-guide-to-impressionis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3800" b="1" dirty="0" smtClean="0"/>
              <a:t>Perception</a:t>
            </a:r>
            <a:endParaRPr lang="en-US" sz="13800" b="1" dirty="0"/>
          </a:p>
        </p:txBody>
      </p:sp>
      <p:sp>
        <p:nvSpPr>
          <p:cNvPr id="3" name="Subtitle 2"/>
          <p:cNvSpPr>
            <a:spLocks noGrp="1"/>
          </p:cNvSpPr>
          <p:nvPr>
            <p:ph type="subTitle" idx="1"/>
          </p:nvPr>
        </p:nvSpPr>
        <p:spPr/>
        <p:txBody>
          <a:bodyPr>
            <a:normAutofit/>
          </a:bodyPr>
          <a:lstStyle/>
          <a:p>
            <a:r>
              <a:rPr lang="en-US" sz="4000" dirty="0" smtClean="0"/>
              <a:t>What does this word mean?</a:t>
            </a:r>
            <a:endParaRPr lang="en-US" sz="4000" dirty="0"/>
          </a:p>
        </p:txBody>
      </p:sp>
    </p:spTree>
    <p:extLst>
      <p:ext uri="{BB962C8B-B14F-4D97-AF65-F5344CB8AC3E}">
        <p14:creationId xmlns:p14="http://schemas.microsoft.com/office/powerpoint/2010/main" val="470019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McGurk Effect</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Sometimes our perception of reality cannot be trusted.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For us as artists this means we have to ask questions about what we intend when we say we want to show something ‘realistically’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hlinkClick r:id="rId3"/>
              </a:rPr>
              <a:t>is your red the same as my red?</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b="1" dirty="0" smtClean="0"/>
              <a:t>Important Vocabulary:</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Subjective = how you as an individual experience something</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Objective = something that is factual and not dependent on individual experience.</a:t>
            </a:r>
            <a:endParaRPr lang="en-US" dirty="0"/>
          </a:p>
        </p:txBody>
      </p:sp>
    </p:spTree>
    <p:extLst>
      <p:ext uri="{BB962C8B-B14F-4D97-AF65-F5344CB8AC3E}">
        <p14:creationId xmlns:p14="http://schemas.microsoft.com/office/powerpoint/2010/main" val="975219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This work, the largest and most ambitious painting by an artist renowned for meticulously rendered cabinet pictures, evokes one of Napoleon Bonaparte’s greatest victories. Meissonier made hundreds of preparatory studies for it, including drawings and sculptural models. </a:t>
            </a:r>
            <a:r>
              <a:rPr lang="en-US" sz="1600" dirty="0" smtClean="0"/>
              <a:t>The </a:t>
            </a:r>
            <a:r>
              <a:rPr lang="en-US" sz="1600" dirty="0"/>
              <a:t>present work gained notoriety in 1876, when the American department store magnate Alexander T. Stewart purchased it from the artist, sight unseen, for the then astronomical sum of $60,000.</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2841" y="1847241"/>
            <a:ext cx="8253663" cy="4539514"/>
          </a:xfrm>
        </p:spPr>
      </p:pic>
      <p:sp>
        <p:nvSpPr>
          <p:cNvPr id="5" name="TextBox 4"/>
          <p:cNvSpPr txBox="1"/>
          <p:nvPr/>
        </p:nvSpPr>
        <p:spPr>
          <a:xfrm>
            <a:off x="9480884" y="2081463"/>
            <a:ext cx="2398295" cy="1015663"/>
          </a:xfrm>
          <a:prstGeom prst="rect">
            <a:avLst/>
          </a:prstGeom>
          <a:noFill/>
        </p:spPr>
        <p:txBody>
          <a:bodyPr wrap="square" rtlCol="0">
            <a:spAutoFit/>
          </a:bodyPr>
          <a:lstStyle/>
          <a:p>
            <a:r>
              <a:rPr lang="en-US" dirty="0" err="1" smtClean="0"/>
              <a:t>Friedland</a:t>
            </a:r>
            <a:r>
              <a:rPr lang="en-US" dirty="0" smtClean="0"/>
              <a:t>, 1807</a:t>
            </a:r>
          </a:p>
          <a:p>
            <a:r>
              <a:rPr lang="en-US" dirty="0" smtClean="0"/>
              <a:t>Ernest </a:t>
            </a:r>
            <a:r>
              <a:rPr lang="en-US" dirty="0" err="1" smtClean="0"/>
              <a:t>Messonier</a:t>
            </a:r>
            <a:endParaRPr lang="en-US" dirty="0" smtClean="0"/>
          </a:p>
          <a:p>
            <a:r>
              <a:rPr lang="en-US" sz="1200" dirty="0" smtClean="0"/>
              <a:t>http://</a:t>
            </a:r>
            <a:r>
              <a:rPr lang="en-US" sz="1200" dirty="0" err="1" smtClean="0"/>
              <a:t>www.metmuseum.org</a:t>
            </a:r>
            <a:r>
              <a:rPr lang="en-US" sz="1200" dirty="0" smtClean="0"/>
              <a:t>/art/collection/search/437052</a:t>
            </a:r>
            <a:endParaRPr lang="en-US" sz="1200" dirty="0"/>
          </a:p>
        </p:txBody>
      </p:sp>
      <p:sp>
        <p:nvSpPr>
          <p:cNvPr id="6" name="TextBox 5"/>
          <p:cNvSpPr txBox="1"/>
          <p:nvPr/>
        </p:nvSpPr>
        <p:spPr>
          <a:xfrm>
            <a:off x="9685421" y="3561347"/>
            <a:ext cx="2193758" cy="646331"/>
          </a:xfrm>
          <a:prstGeom prst="rect">
            <a:avLst/>
          </a:prstGeom>
          <a:noFill/>
        </p:spPr>
        <p:txBody>
          <a:bodyPr wrap="square" rtlCol="0">
            <a:spAutoFit/>
          </a:bodyPr>
          <a:lstStyle/>
          <a:p>
            <a:r>
              <a:rPr lang="en-US" dirty="0" smtClean="0">
                <a:hlinkClick r:id="rId3"/>
              </a:rPr>
              <a:t>60000 USD in 1876 worth today?</a:t>
            </a:r>
            <a:endParaRPr lang="en-US" dirty="0"/>
          </a:p>
        </p:txBody>
      </p:sp>
    </p:spTree>
    <p:extLst>
      <p:ext uri="{BB962C8B-B14F-4D97-AF65-F5344CB8AC3E}">
        <p14:creationId xmlns:p14="http://schemas.microsoft.com/office/powerpoint/2010/main" val="186528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622221" cy="6942221"/>
          </a:xfrm>
        </p:spPr>
      </p:pic>
    </p:spTree>
    <p:extLst>
      <p:ext uri="{BB962C8B-B14F-4D97-AF65-F5344CB8AC3E}">
        <p14:creationId xmlns:p14="http://schemas.microsoft.com/office/powerpoint/2010/main" val="1034234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Realism? Realistic?</a:t>
            </a:r>
            <a:endParaRPr lang="en-US" b="1"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What is realistic in this painting?</a:t>
            </a:r>
          </a:p>
          <a:p>
            <a:pPr marL="0" marR="0" lvl="0" indent="0" defTabSz="914400" eaLnBrk="1" fontAlgn="auto" latinLnBrk="0" hangingPunct="1">
              <a:lnSpc>
                <a:spcPct val="100000"/>
              </a:lnSpc>
              <a:spcBef>
                <a:spcPts val="0"/>
              </a:spcBef>
              <a:spcAft>
                <a:spcPts val="0"/>
              </a:spcAft>
              <a:buClrTx/>
              <a:buSzTx/>
              <a:buFontTx/>
              <a:buNone/>
              <a:tabLst/>
              <a:defRPr/>
            </a:pPr>
            <a:endParaRPr lang="en-US" sz="4400"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Does the painting look like how you see the world?</a:t>
            </a:r>
          </a:p>
          <a:p>
            <a:pPr marL="0" marR="0" lvl="0" indent="0" defTabSz="914400" eaLnBrk="1" fontAlgn="auto" latinLnBrk="0" hangingPunct="1">
              <a:lnSpc>
                <a:spcPct val="100000"/>
              </a:lnSpc>
              <a:spcBef>
                <a:spcPts val="0"/>
              </a:spcBef>
              <a:spcAft>
                <a:spcPts val="0"/>
              </a:spcAft>
              <a:buClrTx/>
              <a:buSzTx/>
              <a:buFontTx/>
              <a:buNone/>
              <a:tabLst/>
              <a:defRPr/>
            </a:pPr>
            <a:endParaRPr lang="en-US" sz="4400"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How is it different from how the world looks?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351478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impact on our world of photography</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hlinkClick r:id="rId3"/>
              </a:rPr>
              <a:t>those horses .....</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So what is an artist to do if we question the idea of objective reality</a:t>
            </a:r>
            <a:r>
              <a:rPr lang="is-I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is-IS" dirty="0" smtClean="0"/>
          </a:p>
          <a:p>
            <a:pPr marL="0" lvl="0" indent="0">
              <a:lnSpc>
                <a:spcPct val="100000"/>
              </a:lnSpc>
              <a:spcBef>
                <a:spcPts val="0"/>
              </a:spcBef>
              <a:buNone/>
            </a:pPr>
            <a:r>
              <a:rPr lang="en-US" sz="2000" i="1" dirty="0" smtClean="0"/>
              <a:t>“When </a:t>
            </a:r>
            <a:r>
              <a:rPr lang="en-US" sz="2000" i="1" dirty="0"/>
              <a:t>you go out to paint, try to forget what objects you have in front of you, a tree, a field…Merely think, here is a little square of blue, here an oblong of pink, here a streak of yellow, and paint it just as it looks to you, the exact color and shape, until it gives your own naïve </a:t>
            </a:r>
            <a:r>
              <a:rPr lang="en-US" sz="2000" b="1" i="1" u="sng" dirty="0"/>
              <a:t>impression</a:t>
            </a:r>
            <a:r>
              <a:rPr lang="en-US" sz="2000" i="1" dirty="0"/>
              <a:t> of the scene</a:t>
            </a:r>
            <a:r>
              <a:rPr lang="en-US" sz="2000" i="1" dirty="0" smtClean="0"/>
              <a:t>.”</a:t>
            </a:r>
          </a:p>
          <a:p>
            <a:pPr marL="0" lvl="0" indent="0">
              <a:lnSpc>
                <a:spcPct val="100000"/>
              </a:lnSpc>
              <a:spcBef>
                <a:spcPts val="0"/>
              </a:spcBef>
              <a:buNone/>
            </a:pPr>
            <a:r>
              <a:rPr lang="en-US" sz="2000" i="1" dirty="0" smtClean="0"/>
              <a:t>Claude Monet</a:t>
            </a:r>
          </a:p>
          <a:p>
            <a:pPr marL="0" lvl="0" indent="0">
              <a:lnSpc>
                <a:spcPct val="100000"/>
              </a:lnSpc>
              <a:spcBef>
                <a:spcPts val="0"/>
              </a:spcBef>
              <a:buNone/>
            </a:pPr>
            <a:r>
              <a:rPr lang="en-US" sz="2000" i="1" dirty="0" smtClean="0">
                <a:hlinkClick r:id="rId4"/>
              </a:rPr>
              <a:t>Impression, sunrise by Monet</a:t>
            </a:r>
            <a:endParaRPr lang="en-US" sz="2000" i="1"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743467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79" y="0"/>
            <a:ext cx="10515600" cy="926432"/>
          </a:xfrm>
        </p:spPr>
        <p:txBody>
          <a:bodyPr>
            <a:normAutofit/>
          </a:bodyPr>
          <a:lstStyle/>
          <a:p>
            <a:r>
              <a:rPr lang="en-US" sz="2800" dirty="0" smtClean="0"/>
              <a:t>Short investigation task to develop an informed opinion</a:t>
            </a:r>
            <a:endParaRPr lang="en-US" sz="2800" dirty="0"/>
          </a:p>
        </p:txBody>
      </p:sp>
      <p:sp>
        <p:nvSpPr>
          <p:cNvPr id="3" name="Content Placeholder 2"/>
          <p:cNvSpPr>
            <a:spLocks noGrp="1"/>
          </p:cNvSpPr>
          <p:nvPr>
            <p:ph idx="1"/>
          </p:nvPr>
        </p:nvSpPr>
        <p:spPr>
          <a:xfrm>
            <a:off x="537410" y="778877"/>
            <a:ext cx="10515600" cy="5706143"/>
          </a:xfrm>
        </p:spPr>
        <p:txBody>
          <a:bodyPr>
            <a:normAutofit fontScale="85000" lnSpcReduction="20000"/>
          </a:bodyPr>
          <a:lstStyle/>
          <a:p>
            <a:pPr marL="514350" indent="-514350" fontAlgn="base">
              <a:buFont typeface="+mj-lt"/>
              <a:buAutoNum type="arabicPeriod"/>
            </a:pPr>
            <a:r>
              <a:rPr lang="en-US" dirty="0" smtClean="0"/>
              <a:t>What </a:t>
            </a:r>
            <a:r>
              <a:rPr lang="en-US" dirty="0"/>
              <a:t>was Monet trying to achieve in his </a:t>
            </a:r>
            <a:r>
              <a:rPr lang="en-US" dirty="0" smtClean="0"/>
              <a:t>impressionist paintings? (</a:t>
            </a:r>
            <a:r>
              <a:rPr lang="en-US" dirty="0" err="1" smtClean="0"/>
              <a:t>summarise</a:t>
            </a:r>
            <a:r>
              <a:rPr lang="en-US" dirty="0" smtClean="0"/>
              <a:t> what impressionist painting was and what Monet intended in his work)</a:t>
            </a:r>
          </a:p>
          <a:p>
            <a:pPr marL="514350" indent="-514350" fontAlgn="base">
              <a:buFont typeface="+mj-lt"/>
              <a:buAutoNum type="arabicPeriod"/>
            </a:pPr>
            <a:r>
              <a:rPr lang="en-US" dirty="0" smtClean="0"/>
              <a:t>Post </a:t>
            </a:r>
            <a:r>
              <a:rPr lang="en-US" dirty="0"/>
              <a:t>an </a:t>
            </a:r>
            <a:r>
              <a:rPr lang="en-US" dirty="0" smtClean="0"/>
              <a:t>image of impressionist paintings </a:t>
            </a:r>
            <a:r>
              <a:rPr lang="en-US" dirty="0"/>
              <a:t>( </a:t>
            </a:r>
            <a:r>
              <a:rPr lang="en-US" b="1" u="sng" dirty="0"/>
              <a:t>from France in the 19th century</a:t>
            </a:r>
            <a:r>
              <a:rPr lang="en-US" dirty="0"/>
              <a:t>) that </a:t>
            </a:r>
            <a:r>
              <a:rPr lang="en-US" dirty="0" smtClean="0"/>
              <a:t>are examples </a:t>
            </a:r>
            <a:r>
              <a:rPr lang="en-US" dirty="0"/>
              <a:t>for each letter of </a:t>
            </a:r>
            <a:r>
              <a:rPr lang="en-US" b="1" dirty="0"/>
              <a:t>ELBOW </a:t>
            </a:r>
            <a:r>
              <a:rPr lang="en-US" dirty="0"/>
              <a:t>( </a:t>
            </a:r>
            <a:r>
              <a:rPr lang="en-US" b="1" dirty="0"/>
              <a:t>E</a:t>
            </a:r>
            <a:r>
              <a:rPr lang="en-US" dirty="0"/>
              <a:t>veryday life, </a:t>
            </a:r>
            <a:r>
              <a:rPr lang="en-US" b="1" dirty="0"/>
              <a:t>L</a:t>
            </a:r>
            <a:r>
              <a:rPr lang="en-US" dirty="0"/>
              <a:t>ight, </a:t>
            </a:r>
            <a:r>
              <a:rPr lang="en-US" b="1" dirty="0"/>
              <a:t>B</a:t>
            </a:r>
            <a:r>
              <a:rPr lang="en-US" dirty="0"/>
              <a:t>rushwork, </a:t>
            </a:r>
            <a:r>
              <a:rPr lang="en-US" b="1" dirty="0"/>
              <a:t>O</a:t>
            </a:r>
            <a:r>
              <a:rPr lang="en-US" dirty="0"/>
              <a:t>utdoors, </a:t>
            </a:r>
            <a:r>
              <a:rPr lang="en-US" b="1" dirty="0"/>
              <a:t>W</a:t>
            </a:r>
            <a:r>
              <a:rPr lang="en-US" dirty="0"/>
              <a:t>eather) on your website on a page titled " Impressionism and Perception</a:t>
            </a:r>
            <a:r>
              <a:rPr lang="en-US" dirty="0" smtClean="0"/>
              <a:t>". CITE YOUR SOURCES!</a:t>
            </a:r>
          </a:p>
          <a:p>
            <a:pPr marL="514350" indent="-514350" fontAlgn="base">
              <a:buFont typeface="+mj-lt"/>
              <a:buAutoNum type="arabicPeriod"/>
            </a:pPr>
            <a:r>
              <a:rPr lang="en-US" dirty="0" smtClean="0"/>
              <a:t>Define </a:t>
            </a:r>
            <a:r>
              <a:rPr lang="en-US" dirty="0"/>
              <a:t>the term</a:t>
            </a:r>
            <a:r>
              <a:rPr lang="en-US" b="1" dirty="0"/>
              <a:t> perception </a:t>
            </a:r>
            <a:r>
              <a:rPr lang="en-US" dirty="0"/>
              <a:t>and then write your opinion about whether impressionist painting does indeed come closer to our visual experience of the world than </a:t>
            </a:r>
            <a:r>
              <a:rPr lang="en-US" dirty="0" smtClean="0"/>
              <a:t>other ‘realistic’ </a:t>
            </a:r>
            <a:r>
              <a:rPr lang="en-US" smtClean="0"/>
              <a:t>painting styles? </a:t>
            </a:r>
            <a:r>
              <a:rPr lang="en-US" dirty="0" smtClean="0"/>
              <a:t>(you </a:t>
            </a:r>
            <a:r>
              <a:rPr lang="en-US" dirty="0"/>
              <a:t>will need to include cited visual images </a:t>
            </a:r>
            <a:r>
              <a:rPr lang="en-US" dirty="0" smtClean="0"/>
              <a:t>and/or research references to support </a:t>
            </a:r>
            <a:r>
              <a:rPr lang="en-US" dirty="0"/>
              <a:t>your opinion</a:t>
            </a:r>
            <a:r>
              <a:rPr lang="en-US" dirty="0" smtClean="0"/>
              <a:t>.)</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Resources:</a:t>
            </a:r>
          </a:p>
          <a:p>
            <a:pPr marL="0" lvl="0" indent="0">
              <a:lnSpc>
                <a:spcPct val="100000"/>
              </a:lnSpc>
              <a:spcBef>
                <a:spcPts val="0"/>
              </a:spcBef>
              <a:buNone/>
            </a:pPr>
            <a:r>
              <a:rPr lang="en-US" dirty="0" smtClean="0">
                <a:hlinkClick r:id="rId2"/>
              </a:rPr>
              <a:t>https://www.khanacademy.org/humanities/becoming-modern/avant-garde-france/impressionism/a/a-beginners-guide-to-impressionism</a:t>
            </a:r>
            <a:endParaRPr lang="en-US" dirty="0" smtClean="0"/>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hlinkClick r:id="rId3"/>
              </a:rPr>
              <a:t>http://www.theartstory.org/movement-impressionism.htm</a:t>
            </a:r>
            <a:endParaRPr lang="en-US" dirty="0" smtClean="0"/>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hlinkClick r:id="rId4"/>
              </a:rPr>
              <a:t>https://artisticideas2011.wordpress.com/2011/03/22/writing-like-impressionism-a-similie-to-reality/</a:t>
            </a:r>
            <a:endParaRPr lang="en-US" dirty="0" smtClean="0"/>
          </a:p>
          <a:p>
            <a:pPr marL="0" lvl="0" indent="0">
              <a:lnSpc>
                <a:spcPct val="100000"/>
              </a:lnSpc>
              <a:spcBef>
                <a:spcPts val="0"/>
              </a:spcBef>
              <a:buNone/>
            </a:pPr>
            <a:endParaRPr lang="en-US" dirty="0"/>
          </a:p>
        </p:txBody>
      </p:sp>
    </p:spTree>
    <p:extLst>
      <p:ext uri="{BB962C8B-B14F-4D97-AF65-F5344CB8AC3E}">
        <p14:creationId xmlns:p14="http://schemas.microsoft.com/office/powerpoint/2010/main" val="599183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aware of</a:t>
            </a:r>
            <a:r>
              <a:rPr lang="is-IS" dirty="0" smtClean="0"/>
              <a:t>…</a:t>
            </a:r>
            <a:endParaRPr lang="en-US" dirty="0"/>
          </a:p>
        </p:txBody>
      </p:sp>
      <p:sp>
        <p:nvSpPr>
          <p:cNvPr id="3" name="Content Placeholder 2"/>
          <p:cNvSpPr>
            <a:spLocks noGrp="1"/>
          </p:cNvSpPr>
          <p:nvPr>
            <p:ph idx="1"/>
          </p:nvPr>
        </p:nvSpPr>
        <p:spPr/>
        <p:txBody>
          <a:bodyPr/>
          <a:lstStyle/>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In your own words – do not cut and paste - I will be checking. </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Any image or information must be cited as a reference – in FULL.</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Presentation is important – make your work easy to navigate on your website.</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The last task asks you to offer an informed opinion - you will need to justify your opinion with examples and/or other research material. You are being asked to decide if impressionist painting depicts reality more than other styles of painting – you will need to explain your reasons for your opinion.</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dirty="0" smtClean="0"/>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dirty="0"/>
          </a:p>
        </p:txBody>
      </p:sp>
    </p:spTree>
    <p:extLst>
      <p:ext uri="{BB962C8B-B14F-4D97-AF65-F5344CB8AC3E}">
        <p14:creationId xmlns:p14="http://schemas.microsoft.com/office/powerpoint/2010/main" val="1145337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557</Words>
  <Application>Microsoft Macintosh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Perception</vt:lpstr>
      <vt:lpstr>McGurk Effect</vt:lpstr>
      <vt:lpstr>This work, the largest and most ambitious painting by an artist renowned for meticulously rendered cabinet pictures, evokes one of Napoleon Bonaparte’s greatest victories. Meissonier made hundreds of preparatory studies for it, including drawings and sculptural models. The present work gained notoriety in 1876, when the American department store magnate Alexander T. Stewart purchased it from the artist, sight unseen, for the then astronomical sum of $60,000.</vt:lpstr>
      <vt:lpstr>PowerPoint Presentation</vt:lpstr>
      <vt:lpstr>Realism? Realistic?</vt:lpstr>
      <vt:lpstr>impact on our world of photography</vt:lpstr>
      <vt:lpstr>Short investigation task to develop an informed opinion</vt:lpstr>
      <vt:lpstr>Things to be aware of…</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dc:title>
  <dc:creator>rkeys@abaoman.org</dc:creator>
  <cp:lastModifiedBy>rkeys@abaoman.org</cp:lastModifiedBy>
  <cp:revision>13</cp:revision>
  <dcterms:created xsi:type="dcterms:W3CDTF">2017-04-24T05:24:26Z</dcterms:created>
  <dcterms:modified xsi:type="dcterms:W3CDTF">2017-04-24T07:49:09Z</dcterms:modified>
</cp:coreProperties>
</file>