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7"/>
  </p:handoutMasterIdLst>
  <p:sldIdLst>
    <p:sldId id="289" r:id="rId2"/>
    <p:sldId id="266" r:id="rId3"/>
    <p:sldId id="267" r:id="rId4"/>
    <p:sldId id="268" r:id="rId5"/>
    <p:sldId id="269" r:id="rId6"/>
    <p:sldId id="270" r:id="rId7"/>
    <p:sldId id="271" r:id="rId8"/>
    <p:sldId id="272" r:id="rId9"/>
    <p:sldId id="274" r:id="rId10"/>
    <p:sldId id="276" r:id="rId11"/>
    <p:sldId id="298" r:id="rId12"/>
    <p:sldId id="299" r:id="rId13"/>
    <p:sldId id="277" r:id="rId14"/>
    <p:sldId id="301" r:id="rId15"/>
    <p:sldId id="302" r:id="rId16"/>
    <p:sldId id="303" r:id="rId17"/>
    <p:sldId id="305" r:id="rId18"/>
    <p:sldId id="306" r:id="rId19"/>
    <p:sldId id="307" r:id="rId20"/>
    <p:sldId id="308" r:id="rId21"/>
    <p:sldId id="297" r:id="rId22"/>
    <p:sldId id="278" r:id="rId23"/>
    <p:sldId id="279" r:id="rId24"/>
    <p:sldId id="280"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1"/>
    <p:restoredTop sz="94255"/>
  </p:normalViewPr>
  <p:slideViewPr>
    <p:cSldViewPr>
      <p:cViewPr varScale="1">
        <p:scale>
          <a:sx n="74" d="100"/>
          <a:sy n="74" d="100"/>
        </p:scale>
        <p:origin x="173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0531AC-82F3-4F67-80B2-79949875772D}" type="datetimeFigureOut">
              <a:rPr lang="en-US" smtClean="0"/>
              <a:t>5/10/18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0B42BC-4EF4-4327-8308-65F991C2E5F7}" type="slidenum">
              <a:rPr lang="en-US" smtClean="0"/>
              <a:t>‹#›</a:t>
            </a:fld>
            <a:endParaRPr lang="en-US"/>
          </a:p>
        </p:txBody>
      </p:sp>
    </p:spTree>
    <p:extLst>
      <p:ext uri="{BB962C8B-B14F-4D97-AF65-F5344CB8AC3E}">
        <p14:creationId xmlns:p14="http://schemas.microsoft.com/office/powerpoint/2010/main" val="15032565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AFF441-CDB2-49FA-98BF-AE9E67904891}" type="datetimeFigureOut">
              <a:rPr lang="en-US" smtClean="0"/>
              <a:pPr/>
              <a:t>5/10/18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6A8FCC4-EAC7-4FD5-AC38-A21F432F26A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FF441-CDB2-49FA-98BF-AE9E67904891}" type="datetimeFigureOut">
              <a:rPr lang="en-US" smtClean="0"/>
              <a:pPr/>
              <a:t>5/10/18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A8FCC4-EAC7-4FD5-AC38-A21F432F26A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naonlinemuseum.com/painting-qiu-ying-han-palace.php"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vs. Non-western</a:t>
            </a:r>
            <a:endParaRPr lang="en-US" dirty="0"/>
          </a:p>
        </p:txBody>
      </p:sp>
      <p:sp>
        <p:nvSpPr>
          <p:cNvPr id="3" name="Content Placeholder 2"/>
          <p:cNvSpPr>
            <a:spLocks noGrp="1"/>
          </p:cNvSpPr>
          <p:nvPr>
            <p:ph idx="1"/>
          </p:nvPr>
        </p:nvSpPr>
        <p:spPr>
          <a:xfrm>
            <a:off x="609600" y="4038600"/>
            <a:ext cx="7924800" cy="2209800"/>
          </a:xfrm>
        </p:spPr>
        <p:txBody>
          <a:bodyPr>
            <a:normAutofit fontScale="55000" lnSpcReduction="20000"/>
          </a:bodyPr>
          <a:lstStyle/>
          <a:p>
            <a:r>
              <a:rPr lang="en-US" dirty="0" smtClean="0"/>
              <a:t>Both images depict a portrait of a Maori chieftain, one by the chieftain himself (left) and one by a European artist (right).</a:t>
            </a:r>
          </a:p>
          <a:p>
            <a:r>
              <a:rPr lang="en-US" dirty="0" smtClean="0"/>
              <a:t>Both show his facial tattoos, however the European artist, John Sylvester, shows the head and shoulders and downplays the graphic elements of the tattoos. He also portrays the king as an English gentleman with western style clothes and hair style. The chieftain, Te </a:t>
            </a:r>
            <a:r>
              <a:rPr lang="en-US" dirty="0" err="1" smtClean="0"/>
              <a:t>Pehi</a:t>
            </a:r>
            <a:r>
              <a:rPr lang="en-US" dirty="0" smtClean="0"/>
              <a:t> </a:t>
            </a:r>
            <a:r>
              <a:rPr lang="en-US" dirty="0" err="1" smtClean="0"/>
              <a:t>Kupe</a:t>
            </a:r>
            <a:r>
              <a:rPr lang="en-US" dirty="0" smtClean="0"/>
              <a:t>, chose to highlight the stark shapes and design of the tattoos while undermining the human features. In his self-portrait, the King portrays himself in a more basic form and less linked to the westernized culture.</a:t>
            </a:r>
            <a:endParaRPr lang="en-US" dirty="0"/>
          </a:p>
        </p:txBody>
      </p:sp>
      <p:pic>
        <p:nvPicPr>
          <p:cNvPr id="1026" name="Picture 2" descr="http://nzetc.victoria.ac.nz/etexts/WalRobl/WalRobl068a.jpg"/>
          <p:cNvPicPr>
            <a:picLocks noChangeAspect="1" noChangeArrowheads="1"/>
          </p:cNvPicPr>
          <p:nvPr/>
        </p:nvPicPr>
        <p:blipFill>
          <a:blip r:embed="rId2" cstate="print"/>
          <a:srcRect/>
          <a:stretch>
            <a:fillRect/>
          </a:stretch>
        </p:blipFill>
        <p:spPr bwMode="auto">
          <a:xfrm>
            <a:off x="2209800" y="1295400"/>
            <a:ext cx="4686300" cy="26003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Art: Court Style</a:t>
            </a:r>
            <a:endParaRPr lang="en-US" dirty="0"/>
          </a:p>
        </p:txBody>
      </p:sp>
      <p:pic>
        <p:nvPicPr>
          <p:cNvPr id="32770" name="Picture 2" descr="http://www.buddhachannel.tv/portail/local/cache-vignettes/L500xH385/Beauty_flowers-35bab.png"/>
          <p:cNvPicPr>
            <a:picLocks noChangeAspect="1" noChangeArrowheads="1"/>
          </p:cNvPicPr>
          <p:nvPr/>
        </p:nvPicPr>
        <p:blipFill>
          <a:blip r:embed="rId2" cstate="print"/>
          <a:srcRect/>
          <a:stretch>
            <a:fillRect/>
          </a:stretch>
        </p:blipFill>
        <p:spPr bwMode="auto">
          <a:xfrm>
            <a:off x="1676400" y="1295400"/>
            <a:ext cx="3352800" cy="2581657"/>
          </a:xfrm>
          <a:prstGeom prst="rect">
            <a:avLst/>
          </a:prstGeom>
          <a:noFill/>
        </p:spPr>
      </p:pic>
      <p:pic>
        <p:nvPicPr>
          <p:cNvPr id="32776" name="Picture 8" descr="http://upload.wikimedia.org/wikipedia/commons/thumb/b/b1/Figures_in_a_cortege,_tomb_of_Li_Xian,_Tang_Dynasty.jpg/220px-Figures_in_a_cortege,_tomb_of_Li_Xian,_Tang_Dynasty.jpg"/>
          <p:cNvPicPr>
            <a:picLocks noChangeAspect="1" noChangeArrowheads="1"/>
          </p:cNvPicPr>
          <p:nvPr/>
        </p:nvPicPr>
        <p:blipFill>
          <a:blip r:embed="rId3" cstate="print"/>
          <a:srcRect/>
          <a:stretch>
            <a:fillRect/>
          </a:stretch>
        </p:blipFill>
        <p:spPr bwMode="auto">
          <a:xfrm>
            <a:off x="5257800" y="1295400"/>
            <a:ext cx="2438400" cy="2560320"/>
          </a:xfrm>
          <a:prstGeom prst="rect">
            <a:avLst/>
          </a:prstGeom>
          <a:noFill/>
        </p:spPr>
      </p:pic>
      <p:pic>
        <p:nvPicPr>
          <p:cNvPr id="32778" name="Picture 10" descr="http://t3.gstatic.com/images?q=tbn:ANd9GcScNF8DV5iKqFCMgQDIwhjBGFRzeQ9gzHat6jAmEmc6wKGCsNMmAFSLE55-lQ"/>
          <p:cNvPicPr>
            <a:picLocks noChangeAspect="1" noChangeArrowheads="1"/>
          </p:cNvPicPr>
          <p:nvPr/>
        </p:nvPicPr>
        <p:blipFill>
          <a:blip r:embed="rId4" cstate="print"/>
          <a:srcRect/>
          <a:stretch>
            <a:fillRect/>
          </a:stretch>
        </p:blipFill>
        <p:spPr bwMode="auto">
          <a:xfrm>
            <a:off x="2514600" y="4038600"/>
            <a:ext cx="4038600" cy="217767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Chinese Portraits during the Court Style period in art – </a:t>
            </a:r>
            <a:r>
              <a:rPr lang="en-US" dirty="0" err="1" smtClean="0"/>
              <a:t>Ching</a:t>
            </a:r>
            <a:r>
              <a:rPr lang="en-US" dirty="0" smtClean="0"/>
              <a:t> Dynasty</a:t>
            </a:r>
            <a:endParaRPr lang="en-US" dirty="0"/>
          </a:p>
        </p:txBody>
      </p:sp>
      <p:pic>
        <p:nvPicPr>
          <p:cNvPr id="4" name="Content Placeholder 3" descr="emporer taizong.jpg"/>
          <p:cNvPicPr>
            <a:picLocks noGrp="1" noChangeAspect="1"/>
          </p:cNvPicPr>
          <p:nvPr>
            <p:ph idx="1"/>
          </p:nvPr>
        </p:nvPicPr>
        <p:blipFill>
          <a:blip r:embed="rId2" cstate="print"/>
          <a:stretch>
            <a:fillRect/>
          </a:stretch>
        </p:blipFill>
        <p:spPr>
          <a:xfrm>
            <a:off x="457200" y="1828800"/>
            <a:ext cx="3500437" cy="4126119"/>
          </a:xfrm>
        </p:spPr>
      </p:pic>
      <p:sp>
        <p:nvSpPr>
          <p:cNvPr id="5" name="TextBox 4"/>
          <p:cNvSpPr txBox="1"/>
          <p:nvPr/>
        </p:nvSpPr>
        <p:spPr>
          <a:xfrm>
            <a:off x="4495800" y="1752600"/>
            <a:ext cx="4293187" cy="4524315"/>
          </a:xfrm>
          <a:prstGeom prst="rect">
            <a:avLst/>
          </a:prstGeom>
          <a:noFill/>
        </p:spPr>
        <p:txBody>
          <a:bodyPr wrap="square" rtlCol="0">
            <a:spAutoFit/>
          </a:bodyPr>
          <a:lstStyle/>
          <a:p>
            <a:r>
              <a:rPr lang="en-US" dirty="0" smtClean="0"/>
              <a:t>Only the members of the court were </a:t>
            </a:r>
          </a:p>
          <a:p>
            <a:r>
              <a:rPr lang="en-US" dirty="0" smtClean="0"/>
              <a:t>In this manner, Emphasis was on </a:t>
            </a:r>
          </a:p>
          <a:p>
            <a:r>
              <a:rPr lang="en-US" dirty="0" smtClean="0"/>
              <a:t>Attempting to create a likeness so </a:t>
            </a:r>
          </a:p>
          <a:p>
            <a:r>
              <a:rPr lang="en-US" dirty="0" smtClean="0"/>
              <a:t>The people viewing the image would </a:t>
            </a:r>
          </a:p>
          <a:p>
            <a:r>
              <a:rPr lang="en-US" dirty="0" smtClean="0"/>
              <a:t>Know it was the emperor</a:t>
            </a:r>
          </a:p>
          <a:p>
            <a:endParaRPr lang="en-US" dirty="0" smtClean="0"/>
          </a:p>
          <a:p>
            <a:r>
              <a:rPr lang="en-US" dirty="0" smtClean="0"/>
              <a:t>Although the emperor sat in front of</a:t>
            </a:r>
          </a:p>
          <a:p>
            <a:r>
              <a:rPr lang="en-US" dirty="0" smtClean="0"/>
              <a:t>The artist – </a:t>
            </a:r>
          </a:p>
          <a:p>
            <a:r>
              <a:rPr lang="en-US" dirty="0" smtClean="0"/>
              <a:t>Artists did not use</a:t>
            </a:r>
          </a:p>
          <a:p>
            <a:r>
              <a:rPr lang="en-US" dirty="0" smtClean="0"/>
              <a:t>Perspective, anatomy, foreshortening,</a:t>
            </a:r>
          </a:p>
          <a:p>
            <a:r>
              <a:rPr lang="en-US" dirty="0" smtClean="0"/>
              <a:t>Chiaroscuro</a:t>
            </a:r>
            <a:r>
              <a:rPr lang="en-US" dirty="0"/>
              <a:t> </a:t>
            </a:r>
            <a:r>
              <a:rPr lang="en-US" dirty="0" smtClean="0"/>
              <a:t>( light and dark) like western artists</a:t>
            </a:r>
          </a:p>
          <a:p>
            <a:r>
              <a:rPr lang="en-US" dirty="0" smtClean="0"/>
              <a:t>The figure is seen here as all important</a:t>
            </a:r>
          </a:p>
          <a:p>
            <a:r>
              <a:rPr lang="en-US" dirty="0" smtClean="0"/>
              <a:t>As the background is a flat gold color</a:t>
            </a:r>
          </a:p>
          <a:p>
            <a:r>
              <a:rPr lang="en-US" dirty="0" smtClean="0"/>
              <a:t>Artist unknown</a:t>
            </a:r>
          </a:p>
          <a:p>
            <a:r>
              <a:rPr lang="en-US" dirty="0" smtClean="0"/>
              <a:t>Date - Middle Ages in Europe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Western </a:t>
            </a:r>
            <a:r>
              <a:rPr lang="en-US" dirty="0" err="1" smtClean="0"/>
              <a:t>Portaiture</a:t>
            </a:r>
            <a:r>
              <a:rPr lang="en-US" dirty="0" smtClean="0"/>
              <a:t/>
            </a:r>
            <a:br>
              <a:rPr lang="en-US" dirty="0" smtClean="0"/>
            </a:br>
            <a:r>
              <a:rPr lang="en-US" dirty="0" smtClean="0"/>
              <a:t>1504-1912</a:t>
            </a:r>
            <a:endParaRPr lang="en-US" dirty="0"/>
          </a:p>
        </p:txBody>
      </p:sp>
      <p:pic>
        <p:nvPicPr>
          <p:cNvPr id="3" name="Picture 2" descr="mona_lisa.jpg"/>
          <p:cNvPicPr>
            <a:picLocks noChangeAspect="1"/>
          </p:cNvPicPr>
          <p:nvPr/>
        </p:nvPicPr>
        <p:blipFill>
          <a:blip r:embed="rId2" cstate="print"/>
          <a:stretch>
            <a:fillRect/>
          </a:stretch>
        </p:blipFill>
        <p:spPr>
          <a:xfrm>
            <a:off x="990599" y="2133600"/>
            <a:ext cx="2462143" cy="3733800"/>
          </a:xfrm>
          <a:prstGeom prst="rect">
            <a:avLst/>
          </a:prstGeom>
        </p:spPr>
      </p:pic>
      <p:sp>
        <p:nvSpPr>
          <p:cNvPr id="4" name="TextBox 3"/>
          <p:cNvSpPr txBox="1"/>
          <p:nvPr/>
        </p:nvSpPr>
        <p:spPr>
          <a:xfrm>
            <a:off x="3810000" y="2286000"/>
            <a:ext cx="5522794" cy="3693319"/>
          </a:xfrm>
          <a:prstGeom prst="rect">
            <a:avLst/>
          </a:prstGeom>
          <a:noFill/>
        </p:spPr>
        <p:txBody>
          <a:bodyPr wrap="none" rtlCol="0">
            <a:spAutoFit/>
          </a:bodyPr>
          <a:lstStyle/>
          <a:p>
            <a:r>
              <a:rPr lang="en-US" dirty="0" smtClean="0"/>
              <a:t>Mona Lisa by </a:t>
            </a:r>
            <a:r>
              <a:rPr lang="en-US" dirty="0" err="1" smtClean="0"/>
              <a:t>Da</a:t>
            </a:r>
            <a:r>
              <a:rPr lang="en-US" dirty="0" smtClean="0"/>
              <a:t> Vinci- 1503- 1506</a:t>
            </a:r>
          </a:p>
          <a:p>
            <a:endParaRPr lang="en-US" dirty="0" smtClean="0"/>
          </a:p>
          <a:p>
            <a:r>
              <a:rPr lang="en-US" dirty="0" smtClean="0"/>
              <a:t>Drawn from life</a:t>
            </a:r>
          </a:p>
          <a:p>
            <a:r>
              <a:rPr lang="en-US" dirty="0" smtClean="0"/>
              <a:t>Atmospheric or aerial perspective</a:t>
            </a:r>
          </a:p>
          <a:p>
            <a:r>
              <a:rPr lang="en-US" dirty="0" smtClean="0"/>
              <a:t>Chiaroscuro</a:t>
            </a:r>
          </a:p>
          <a:p>
            <a:r>
              <a:rPr lang="en-US" dirty="0" smtClean="0"/>
              <a:t>Knowledge of Anatomy</a:t>
            </a:r>
          </a:p>
          <a:p>
            <a:r>
              <a:rPr lang="en-US" dirty="0" err="1" smtClean="0"/>
              <a:t>Sfumato</a:t>
            </a:r>
            <a:r>
              <a:rPr lang="en-US" dirty="0" smtClean="0"/>
              <a:t>- blurring of edges so that the eyes, nose, mouth</a:t>
            </a:r>
          </a:p>
          <a:p>
            <a:r>
              <a:rPr lang="en-US" dirty="0" smtClean="0"/>
              <a:t>And hands are in focus but as you go </a:t>
            </a:r>
          </a:p>
          <a:p>
            <a:r>
              <a:rPr lang="en-US" dirty="0" smtClean="0"/>
              <a:t>Back in space the figure is softer – hence further</a:t>
            </a:r>
          </a:p>
          <a:p>
            <a:r>
              <a:rPr lang="en-US" dirty="0" smtClean="0"/>
              <a:t>Away</a:t>
            </a:r>
          </a:p>
          <a:p>
            <a:r>
              <a:rPr lang="en-US" dirty="0" smtClean="0"/>
              <a:t>The background is imaginary and does not </a:t>
            </a:r>
          </a:p>
          <a:p>
            <a:r>
              <a:rPr lang="en-US" dirty="0" smtClean="0"/>
              <a:t>Match from the left to right side</a:t>
            </a:r>
          </a:p>
          <a:p>
            <a:r>
              <a:rPr lang="en-US" dirty="0" smtClean="0"/>
              <a:t>Oil on Panel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Art: Subject Matter</a:t>
            </a:r>
            <a:endParaRPr lang="en-US" dirty="0"/>
          </a:p>
        </p:txBody>
      </p:sp>
      <p:sp>
        <p:nvSpPr>
          <p:cNvPr id="3" name="Content Placeholder 2"/>
          <p:cNvSpPr>
            <a:spLocks noGrp="1"/>
          </p:cNvSpPr>
          <p:nvPr>
            <p:ph idx="1"/>
          </p:nvPr>
        </p:nvSpPr>
        <p:spPr>
          <a:xfrm>
            <a:off x="762000" y="1219200"/>
            <a:ext cx="7391400" cy="1828800"/>
          </a:xfrm>
        </p:spPr>
        <p:txBody>
          <a:bodyPr>
            <a:normAutofit fontScale="92500" lnSpcReduction="10000"/>
          </a:bodyPr>
          <a:lstStyle/>
          <a:p>
            <a:r>
              <a:rPr lang="en-US" dirty="0" smtClean="0"/>
              <a:t>By the end of the Tang Dynasty the subject matter of most Chinese paintings had been narrowed to three main groups: figure, landscape, and bird/flower paintings.</a:t>
            </a:r>
            <a:endParaRPr lang="en-US" dirty="0"/>
          </a:p>
        </p:txBody>
      </p:sp>
      <p:pic>
        <p:nvPicPr>
          <p:cNvPr id="34820" name="Picture 4" descr="http://www.chinesepaintings.com/chinese-painting/ink/P0701325L.jpg"/>
          <p:cNvPicPr>
            <a:picLocks noChangeAspect="1" noChangeArrowheads="1"/>
          </p:cNvPicPr>
          <p:nvPr/>
        </p:nvPicPr>
        <p:blipFill>
          <a:blip r:embed="rId2" cstate="print"/>
          <a:srcRect/>
          <a:stretch>
            <a:fillRect/>
          </a:stretch>
        </p:blipFill>
        <p:spPr bwMode="auto">
          <a:xfrm>
            <a:off x="609600" y="3124200"/>
            <a:ext cx="2819400" cy="2819400"/>
          </a:xfrm>
          <a:prstGeom prst="rect">
            <a:avLst/>
          </a:prstGeom>
          <a:noFill/>
        </p:spPr>
      </p:pic>
      <p:pic>
        <p:nvPicPr>
          <p:cNvPr id="34822" name="Picture 6" descr="http://www.csse.monash.edu.au/~cema/courses/FIT4012/assets/assign2010/Chinese_landscape_painting1.jpg"/>
          <p:cNvPicPr>
            <a:picLocks noChangeAspect="1" noChangeArrowheads="1"/>
          </p:cNvPicPr>
          <p:nvPr/>
        </p:nvPicPr>
        <p:blipFill>
          <a:blip r:embed="rId3" cstate="print"/>
          <a:srcRect/>
          <a:stretch>
            <a:fillRect/>
          </a:stretch>
        </p:blipFill>
        <p:spPr bwMode="auto">
          <a:xfrm>
            <a:off x="3581400" y="3124200"/>
            <a:ext cx="2057400" cy="2807439"/>
          </a:xfrm>
          <a:prstGeom prst="rect">
            <a:avLst/>
          </a:prstGeom>
          <a:noFill/>
        </p:spPr>
      </p:pic>
      <p:pic>
        <p:nvPicPr>
          <p:cNvPr id="34824" name="Picture 8" descr="http://images2.chinatraveldepot.com/Images/Destination/Bird-and-flower%20Painting0719q.jpg"/>
          <p:cNvPicPr>
            <a:picLocks noChangeAspect="1" noChangeArrowheads="1"/>
          </p:cNvPicPr>
          <p:nvPr/>
        </p:nvPicPr>
        <p:blipFill>
          <a:blip r:embed="rId4" cstate="print"/>
          <a:srcRect/>
          <a:stretch>
            <a:fillRect/>
          </a:stretch>
        </p:blipFill>
        <p:spPr bwMode="auto">
          <a:xfrm>
            <a:off x="5867400" y="3124200"/>
            <a:ext cx="2667000" cy="281159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Scholar painting in Chinese Art</a:t>
            </a:r>
            <a:br>
              <a:rPr lang="en-US" dirty="0" smtClean="0"/>
            </a:br>
            <a:r>
              <a:rPr lang="en-US" dirty="0" smtClean="0"/>
              <a:t> during the Yuan to Ming Dynasty</a:t>
            </a:r>
            <a:endParaRPr lang="en-US" dirty="0"/>
          </a:p>
        </p:txBody>
      </p:sp>
      <p:sp>
        <p:nvSpPr>
          <p:cNvPr id="3" name="Content Placeholder 2"/>
          <p:cNvSpPr>
            <a:spLocks noGrp="1"/>
          </p:cNvSpPr>
          <p:nvPr>
            <p:ph idx="1"/>
          </p:nvPr>
        </p:nvSpPr>
        <p:spPr/>
        <p:txBody>
          <a:bodyPr/>
          <a:lstStyle/>
          <a:p>
            <a:r>
              <a:rPr lang="en-US" dirty="0" smtClean="0"/>
              <a:t>Time frame  is Yuan-1279-1368</a:t>
            </a:r>
          </a:p>
          <a:p>
            <a:r>
              <a:rPr lang="en-US" dirty="0" smtClean="0"/>
              <a:t>                           Ming Dynasty- 1368-1644</a:t>
            </a:r>
          </a:p>
          <a:p>
            <a:endParaRPr lang="en-US" dirty="0"/>
          </a:p>
        </p:txBody>
      </p:sp>
      <p:pic>
        <p:nvPicPr>
          <p:cNvPr id="4" name="Picture 3" descr="yuan dynasty chinese scholar painting portrait.jpg"/>
          <p:cNvPicPr>
            <a:picLocks noChangeAspect="1"/>
          </p:cNvPicPr>
          <p:nvPr/>
        </p:nvPicPr>
        <p:blipFill>
          <a:blip r:embed="rId2" cstate="print"/>
          <a:stretch>
            <a:fillRect/>
          </a:stretch>
        </p:blipFill>
        <p:spPr>
          <a:xfrm>
            <a:off x="533400" y="2209800"/>
            <a:ext cx="2190750" cy="1914525"/>
          </a:xfrm>
          <a:prstGeom prst="rect">
            <a:avLst/>
          </a:prstGeom>
        </p:spPr>
      </p:pic>
      <p:pic>
        <p:nvPicPr>
          <p:cNvPr id="5" name="Picture 4" descr="horse and groom in red coat.bmp"/>
          <p:cNvPicPr>
            <a:picLocks noChangeAspect="1"/>
          </p:cNvPicPr>
          <p:nvPr/>
        </p:nvPicPr>
        <p:blipFill>
          <a:blip r:embed="rId3" cstate="print"/>
          <a:stretch>
            <a:fillRect/>
          </a:stretch>
        </p:blipFill>
        <p:spPr>
          <a:xfrm>
            <a:off x="3429000" y="3276600"/>
            <a:ext cx="4143038" cy="2605868"/>
          </a:xfrm>
          <a:prstGeom prst="rect">
            <a:avLst/>
          </a:prstGeom>
        </p:spPr>
      </p:pic>
      <p:sp>
        <p:nvSpPr>
          <p:cNvPr id="6" name="TextBox 5"/>
          <p:cNvSpPr txBox="1"/>
          <p:nvPr/>
        </p:nvSpPr>
        <p:spPr>
          <a:xfrm>
            <a:off x="3581400" y="6096000"/>
            <a:ext cx="4628447" cy="369332"/>
          </a:xfrm>
          <a:prstGeom prst="rect">
            <a:avLst/>
          </a:prstGeom>
          <a:noFill/>
        </p:spPr>
        <p:txBody>
          <a:bodyPr wrap="none" rtlCol="0">
            <a:spAutoFit/>
          </a:bodyPr>
          <a:lstStyle/>
          <a:p>
            <a:r>
              <a:rPr lang="en-US" dirty="0" smtClean="0"/>
              <a:t>A Horse and Groom in Red Coat – Yuan Dynasty</a:t>
            </a:r>
            <a:endParaRPr lang="en-US" dirty="0"/>
          </a:p>
        </p:txBody>
      </p:sp>
      <p:sp>
        <p:nvSpPr>
          <p:cNvPr id="7" name="TextBox 6"/>
          <p:cNvSpPr txBox="1"/>
          <p:nvPr/>
        </p:nvSpPr>
        <p:spPr>
          <a:xfrm>
            <a:off x="1143000" y="4724400"/>
            <a:ext cx="1914498" cy="2031325"/>
          </a:xfrm>
          <a:prstGeom prst="rect">
            <a:avLst/>
          </a:prstGeom>
          <a:noFill/>
        </p:spPr>
        <p:txBody>
          <a:bodyPr wrap="none" rtlCol="0">
            <a:spAutoFit/>
          </a:bodyPr>
          <a:lstStyle/>
          <a:p>
            <a:r>
              <a:rPr lang="en-US" dirty="0" smtClean="0"/>
              <a:t>These are sections</a:t>
            </a:r>
          </a:p>
          <a:p>
            <a:r>
              <a:rPr lang="en-US" dirty="0" smtClean="0"/>
              <a:t>From hand-scrolls</a:t>
            </a:r>
          </a:p>
          <a:p>
            <a:r>
              <a:rPr lang="en-US" dirty="0" smtClean="0"/>
              <a:t>Asymmetrical </a:t>
            </a:r>
          </a:p>
          <a:p>
            <a:r>
              <a:rPr lang="en-US" dirty="0" smtClean="0"/>
              <a:t>Ink and Color</a:t>
            </a:r>
          </a:p>
          <a:p>
            <a:r>
              <a:rPr lang="en-US" dirty="0" smtClean="0"/>
              <a:t>No reference to </a:t>
            </a:r>
          </a:p>
          <a:p>
            <a:r>
              <a:rPr lang="en-US" dirty="0" smtClean="0"/>
              <a:t>Background- flat</a:t>
            </a:r>
          </a:p>
          <a:p>
            <a:r>
              <a:rPr lang="en-US" dirty="0" smtClean="0"/>
              <a:t>Lack of proportion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Chinese Landscape Yuan and Tang Dynasties</a:t>
            </a:r>
            <a:endParaRPr lang="en-US" dirty="0"/>
          </a:p>
        </p:txBody>
      </p:sp>
      <p:pic>
        <p:nvPicPr>
          <p:cNvPr id="4" name="Content Placeholder 3" descr="lotus pond.bmp"/>
          <p:cNvPicPr>
            <a:picLocks noGrp="1" noChangeAspect="1"/>
          </p:cNvPicPr>
          <p:nvPr>
            <p:ph idx="1"/>
          </p:nvPr>
        </p:nvPicPr>
        <p:blipFill>
          <a:blip r:embed="rId2" cstate="print"/>
          <a:stretch>
            <a:fillRect/>
          </a:stretch>
        </p:blipFill>
        <p:spPr>
          <a:xfrm>
            <a:off x="381000" y="1143000"/>
            <a:ext cx="2387460" cy="4038600"/>
          </a:xfrm>
        </p:spPr>
      </p:pic>
      <p:sp>
        <p:nvSpPr>
          <p:cNvPr id="5" name="TextBox 4"/>
          <p:cNvSpPr txBox="1"/>
          <p:nvPr/>
        </p:nvSpPr>
        <p:spPr>
          <a:xfrm>
            <a:off x="3581400" y="2438400"/>
            <a:ext cx="5551007" cy="2308324"/>
          </a:xfrm>
          <a:prstGeom prst="rect">
            <a:avLst/>
          </a:prstGeom>
          <a:noFill/>
        </p:spPr>
        <p:txBody>
          <a:bodyPr wrap="none" rtlCol="0">
            <a:spAutoFit/>
          </a:bodyPr>
          <a:lstStyle/>
          <a:p>
            <a:r>
              <a:rPr lang="en-US" dirty="0" smtClean="0"/>
              <a:t>Lotus Pond and Waterfowl</a:t>
            </a:r>
          </a:p>
          <a:p>
            <a:r>
              <a:rPr lang="en-US" dirty="0" smtClean="0"/>
              <a:t>Lotus represents hope and purity</a:t>
            </a:r>
          </a:p>
          <a:p>
            <a:r>
              <a:rPr lang="en-US" dirty="0" smtClean="0"/>
              <a:t>Cranes symbolize good luck and  long life</a:t>
            </a:r>
          </a:p>
          <a:p>
            <a:endParaRPr lang="en-US" dirty="0" smtClean="0"/>
          </a:p>
          <a:p>
            <a:endParaRPr lang="en-US" dirty="0" smtClean="0"/>
          </a:p>
          <a:p>
            <a:r>
              <a:rPr lang="en-US" dirty="0" smtClean="0"/>
              <a:t>This painting is stylized ( abstracted ) and the background</a:t>
            </a:r>
          </a:p>
          <a:p>
            <a:r>
              <a:rPr lang="en-US" dirty="0" smtClean="0"/>
              <a:t>Is flat</a:t>
            </a:r>
          </a:p>
          <a:p>
            <a:r>
              <a:rPr lang="en-US" dirty="0" smtClean="0"/>
              <a:t>Hanging scroll ink and color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Chinese painting </a:t>
            </a:r>
            <a:r>
              <a:rPr lang="en-US" dirty="0" err="1" smtClean="0"/>
              <a:t>Ching</a:t>
            </a:r>
            <a:r>
              <a:rPr lang="en-US" dirty="0" smtClean="0"/>
              <a:t> dynasty</a:t>
            </a:r>
            <a:endParaRPr lang="en-US" dirty="0"/>
          </a:p>
        </p:txBody>
      </p:sp>
      <p:pic>
        <p:nvPicPr>
          <p:cNvPr id="4" name="Content Placeholder 3" descr="moth and leaf fan.jpg"/>
          <p:cNvPicPr>
            <a:picLocks noGrp="1" noChangeAspect="1"/>
          </p:cNvPicPr>
          <p:nvPr>
            <p:ph idx="1"/>
          </p:nvPr>
        </p:nvPicPr>
        <p:blipFill>
          <a:blip r:embed="rId2" cstate="print"/>
          <a:stretch>
            <a:fillRect/>
          </a:stretch>
        </p:blipFill>
        <p:spPr>
          <a:xfrm>
            <a:off x="609600" y="1524000"/>
            <a:ext cx="4053101" cy="4525963"/>
          </a:xfrm>
        </p:spPr>
      </p:pic>
      <p:sp>
        <p:nvSpPr>
          <p:cNvPr id="5" name="TextBox 4"/>
          <p:cNvSpPr txBox="1"/>
          <p:nvPr/>
        </p:nvSpPr>
        <p:spPr>
          <a:xfrm>
            <a:off x="5029200" y="1828800"/>
            <a:ext cx="3438377" cy="3416320"/>
          </a:xfrm>
          <a:prstGeom prst="rect">
            <a:avLst/>
          </a:prstGeom>
          <a:noFill/>
        </p:spPr>
        <p:txBody>
          <a:bodyPr wrap="none" rtlCol="0">
            <a:spAutoFit/>
          </a:bodyPr>
          <a:lstStyle/>
          <a:p>
            <a:r>
              <a:rPr lang="en-US" dirty="0" smtClean="0"/>
              <a:t>Chinese painters prefer to capture </a:t>
            </a:r>
          </a:p>
          <a:p>
            <a:r>
              <a:rPr lang="en-US" dirty="0" smtClean="0"/>
              <a:t>The ESSENCE of a subject so many </a:t>
            </a:r>
          </a:p>
          <a:p>
            <a:r>
              <a:rPr lang="en-US" dirty="0" smtClean="0"/>
              <a:t>Details are left out</a:t>
            </a:r>
          </a:p>
          <a:p>
            <a:endParaRPr lang="en-US" dirty="0" smtClean="0"/>
          </a:p>
          <a:p>
            <a:r>
              <a:rPr lang="en-US" dirty="0" smtClean="0"/>
              <a:t>They work from memory and </a:t>
            </a:r>
          </a:p>
          <a:p>
            <a:r>
              <a:rPr lang="en-US" dirty="0" smtClean="0"/>
              <a:t>Enjoy the concept of uncluttered </a:t>
            </a:r>
          </a:p>
          <a:p>
            <a:r>
              <a:rPr lang="en-US" dirty="0" smtClean="0"/>
              <a:t>Space</a:t>
            </a:r>
          </a:p>
          <a:p>
            <a:endParaRPr lang="en-US" dirty="0" smtClean="0"/>
          </a:p>
          <a:p>
            <a:r>
              <a:rPr lang="en-US" dirty="0" smtClean="0"/>
              <a:t/>
            </a:r>
            <a:br>
              <a:rPr lang="en-US" dirty="0" smtClean="0"/>
            </a:br>
            <a:r>
              <a:rPr lang="en-US" dirty="0" smtClean="0"/>
              <a:t>A well ordered garden symbolizes</a:t>
            </a:r>
          </a:p>
          <a:p>
            <a:r>
              <a:rPr lang="en-US" dirty="0" smtClean="0"/>
              <a:t>Harmony  in the universe</a:t>
            </a:r>
          </a:p>
          <a:p>
            <a:r>
              <a:rPr lang="en-US" dirty="0" smtClean="0"/>
              <a:t>Certain plants symbolize virtues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Western VS Non Western</a:t>
            </a:r>
            <a:endParaRPr lang="en-US" dirty="0"/>
          </a:p>
        </p:txBody>
      </p:sp>
      <p:pic>
        <p:nvPicPr>
          <p:cNvPr id="3" name="Picture 2" descr="lotus pond.bmp"/>
          <p:cNvPicPr>
            <a:picLocks noChangeAspect="1"/>
          </p:cNvPicPr>
          <p:nvPr/>
        </p:nvPicPr>
        <p:blipFill>
          <a:blip r:embed="rId2" cstate="print"/>
          <a:stretch>
            <a:fillRect/>
          </a:stretch>
        </p:blipFill>
        <p:spPr>
          <a:xfrm>
            <a:off x="1143000" y="2209800"/>
            <a:ext cx="2286000" cy="3866972"/>
          </a:xfrm>
          <a:prstGeom prst="rect">
            <a:avLst/>
          </a:prstGeom>
        </p:spPr>
      </p:pic>
      <p:pic>
        <p:nvPicPr>
          <p:cNvPr id="4" name="Picture 3" descr="hare.jpg"/>
          <p:cNvPicPr>
            <a:picLocks noChangeAspect="1"/>
          </p:cNvPicPr>
          <p:nvPr/>
        </p:nvPicPr>
        <p:blipFill>
          <a:blip r:embed="rId3" cstate="print"/>
          <a:stretch>
            <a:fillRect/>
          </a:stretch>
        </p:blipFill>
        <p:spPr>
          <a:xfrm>
            <a:off x="6172200" y="2057400"/>
            <a:ext cx="2038350" cy="2238375"/>
          </a:xfrm>
          <a:prstGeom prst="rect">
            <a:avLst/>
          </a:prstGeom>
        </p:spPr>
      </p:pic>
      <p:pic>
        <p:nvPicPr>
          <p:cNvPr id="5" name="Picture 4" descr="large-turf_albrechtdurer.jpg"/>
          <p:cNvPicPr>
            <a:picLocks noChangeAspect="1"/>
          </p:cNvPicPr>
          <p:nvPr/>
        </p:nvPicPr>
        <p:blipFill>
          <a:blip r:embed="rId4" cstate="print"/>
          <a:stretch>
            <a:fillRect/>
          </a:stretch>
        </p:blipFill>
        <p:spPr>
          <a:xfrm>
            <a:off x="3657600" y="3352800"/>
            <a:ext cx="2358857" cy="308533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Spring Morning in the Han Palace</a:t>
            </a:r>
            <a:br>
              <a:rPr lang="en-US" dirty="0" smtClean="0"/>
            </a:br>
            <a:r>
              <a:rPr lang="en-US" dirty="0" smtClean="0"/>
              <a:t>Ming Dynasty-1494- 1552</a:t>
            </a:r>
            <a:endParaRPr lang="en-US" dirty="0"/>
          </a:p>
        </p:txBody>
      </p:sp>
      <p:pic>
        <p:nvPicPr>
          <p:cNvPr id="3" name="Picture 2" descr="spring morning in the han palace.bmp"/>
          <p:cNvPicPr>
            <a:picLocks noChangeAspect="1"/>
          </p:cNvPicPr>
          <p:nvPr/>
        </p:nvPicPr>
        <p:blipFill>
          <a:blip r:embed="rId2" cstate="print"/>
          <a:stretch>
            <a:fillRect/>
          </a:stretch>
        </p:blipFill>
        <p:spPr>
          <a:xfrm>
            <a:off x="762000" y="1752600"/>
            <a:ext cx="8263282" cy="3124200"/>
          </a:xfrm>
          <a:prstGeom prst="rect">
            <a:avLst/>
          </a:prstGeom>
        </p:spPr>
      </p:pic>
      <p:sp>
        <p:nvSpPr>
          <p:cNvPr id="4" name="TextBox 3"/>
          <p:cNvSpPr txBox="1"/>
          <p:nvPr/>
        </p:nvSpPr>
        <p:spPr>
          <a:xfrm>
            <a:off x="1524000" y="5257800"/>
            <a:ext cx="7381316" cy="1200329"/>
          </a:xfrm>
          <a:prstGeom prst="rect">
            <a:avLst/>
          </a:prstGeom>
          <a:noFill/>
        </p:spPr>
        <p:txBody>
          <a:bodyPr wrap="none" rtlCol="0">
            <a:spAutoFit/>
          </a:bodyPr>
          <a:lstStyle/>
          <a:p>
            <a:r>
              <a:rPr lang="en-US" dirty="0" smtClean="0"/>
              <a:t>What is important to the artist? What is meant by hierarchical perspective?</a:t>
            </a:r>
          </a:p>
          <a:p>
            <a:r>
              <a:rPr lang="en-US" dirty="0" smtClean="0"/>
              <a:t>Is there a light source, use of proportion, anatomy, or one point perspective?</a:t>
            </a:r>
          </a:p>
          <a:p>
            <a:r>
              <a:rPr lang="en-US" dirty="0" smtClean="0"/>
              <a:t>This is painted on a scroll that unrolls to show each scene. What is the story </a:t>
            </a:r>
          </a:p>
          <a:p>
            <a:r>
              <a:rPr lang="en-US" dirty="0" smtClean="0"/>
              <a:t>Behind this painting? Court life and every day activities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Interior Northern Renaissance</a:t>
            </a:r>
            <a:endParaRPr lang="en-US" dirty="0"/>
          </a:p>
        </p:txBody>
      </p:sp>
      <p:pic>
        <p:nvPicPr>
          <p:cNvPr id="3" name="Picture 2" descr="280px-Van_Eyck_-_Arnolfini_Portrait.jpg"/>
          <p:cNvPicPr>
            <a:picLocks noChangeAspect="1"/>
          </p:cNvPicPr>
          <p:nvPr/>
        </p:nvPicPr>
        <p:blipFill>
          <a:blip r:embed="rId2" cstate="print"/>
          <a:stretch>
            <a:fillRect/>
          </a:stretch>
        </p:blipFill>
        <p:spPr>
          <a:xfrm>
            <a:off x="685800" y="1295400"/>
            <a:ext cx="3556000" cy="48641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Aboriginal Art</a:t>
            </a:r>
            <a:endParaRPr lang="en-US" dirty="0"/>
          </a:p>
        </p:txBody>
      </p:sp>
      <p:pic>
        <p:nvPicPr>
          <p:cNvPr id="24578" name="Picture 2" descr="http://www.aboriginalartdirectory.com/images/map-artregion-vendors/map-artregion-vendors.gif"/>
          <p:cNvPicPr>
            <a:picLocks noChangeAspect="1" noChangeArrowheads="1"/>
          </p:cNvPicPr>
          <p:nvPr/>
        </p:nvPicPr>
        <p:blipFill>
          <a:blip r:embed="rId2" cstate="print"/>
          <a:srcRect/>
          <a:stretch>
            <a:fillRect/>
          </a:stretch>
        </p:blipFill>
        <p:spPr bwMode="auto">
          <a:xfrm>
            <a:off x="1600200" y="1447800"/>
            <a:ext cx="6279211" cy="44196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Northern Renaissance Interior Painting</a:t>
            </a:r>
            <a:endParaRPr lang="en-US" dirty="0"/>
          </a:p>
        </p:txBody>
      </p:sp>
      <p:pic>
        <p:nvPicPr>
          <p:cNvPr id="4" name="Picture 3" descr="merode.jpg"/>
          <p:cNvPicPr>
            <a:picLocks noChangeAspect="1"/>
          </p:cNvPicPr>
          <p:nvPr/>
        </p:nvPicPr>
        <p:blipFill>
          <a:blip r:embed="rId2" cstate="print"/>
          <a:stretch>
            <a:fillRect/>
          </a:stretch>
        </p:blipFill>
        <p:spPr>
          <a:xfrm>
            <a:off x="762000" y="1752600"/>
            <a:ext cx="7572074" cy="38100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http://www.chinaonlinemuseum.com/painting-qiu-ying-han-palace.php</a:t>
            </a:r>
            <a:endParaRPr lang="en-US" dirty="0" smtClean="0"/>
          </a:p>
          <a:p>
            <a:endParaRPr lang="en-US" dirty="0" smtClean="0"/>
          </a:p>
          <a:p>
            <a:r>
              <a:rPr lang="en-US" dirty="0" smtClean="0"/>
              <a:t>Spring Morning in the Han Palace- Ming Dynasty</a:t>
            </a:r>
          </a:p>
          <a:p>
            <a:r>
              <a:rPr lang="en-US" dirty="0" smtClean="0"/>
              <a:t>- 1494-1552</a:t>
            </a:r>
          </a:p>
          <a:p>
            <a:r>
              <a:rPr lang="en-US" dirty="0" smtClean="0"/>
              <a:t>( Same time frame and the Italian Renaissance)</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Chinese Art: Natural Influence</a:t>
            </a:r>
            <a:endParaRPr lang="en-US" dirty="0"/>
          </a:p>
        </p:txBody>
      </p:sp>
      <p:sp>
        <p:nvSpPr>
          <p:cNvPr id="3" name="Content Placeholder 2"/>
          <p:cNvSpPr>
            <a:spLocks noGrp="1"/>
          </p:cNvSpPr>
          <p:nvPr>
            <p:ph idx="1"/>
          </p:nvPr>
        </p:nvSpPr>
        <p:spPr>
          <a:xfrm>
            <a:off x="457200" y="1295400"/>
            <a:ext cx="8229600" cy="4830763"/>
          </a:xfrm>
        </p:spPr>
        <p:txBody>
          <a:bodyPr>
            <a:normAutofit fontScale="85000" lnSpcReduction="10000"/>
          </a:bodyPr>
          <a:lstStyle/>
          <a:p>
            <a:r>
              <a:rPr lang="en-US" dirty="0" smtClean="0"/>
              <a:t>Later, Chinese Art was more centrally focused on landscape as a subject matter.</a:t>
            </a:r>
          </a:p>
          <a:p>
            <a:r>
              <a:rPr lang="en-US" dirty="0" smtClean="0"/>
              <a:t>The popularity of vast landscapes came about after the Tang Dynasty with the rise of Daoism. Daoism considers humans to be a small part in the workings of a complex and interactive natural world.</a:t>
            </a:r>
          </a:p>
          <a:p>
            <a:r>
              <a:rPr lang="en-US" dirty="0" smtClean="0"/>
              <a:t>These Dao influenced paintings are characterized by intricate and large elements of nature, small figures, open negative space, and flowing movement.</a:t>
            </a:r>
          </a:p>
          <a:p>
            <a:r>
              <a:rPr lang="en-US" dirty="0" smtClean="0"/>
              <a:t>Figures are often still a part of these paintings but are fairly small and insignificant to highlight that humans are a small part of a vast and ever-changing universe;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Art: Natural Influence</a:t>
            </a:r>
            <a:endParaRPr lang="en-US" dirty="0"/>
          </a:p>
        </p:txBody>
      </p:sp>
      <p:sp>
        <p:nvSpPr>
          <p:cNvPr id="35844" name="AutoShape 4" descr="http://chineseartpainting.blogetery.com/files/2010/11/Chinese-Landscape-Painting_6.jpg"/>
          <p:cNvSpPr>
            <a:spLocks noChangeAspect="1" noChangeArrowheads="1"/>
          </p:cNvSpPr>
          <p:nvPr/>
        </p:nvSpPr>
        <p:spPr bwMode="auto">
          <a:xfrm>
            <a:off x="155575" y="-2460625"/>
            <a:ext cx="5133975" cy="51339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48" name="Picture 8" descr="http://www.chineseartpaintings.com/images/images/NMsy004A.jpg"/>
          <p:cNvPicPr>
            <a:picLocks noChangeAspect="1" noChangeArrowheads="1"/>
          </p:cNvPicPr>
          <p:nvPr/>
        </p:nvPicPr>
        <p:blipFill>
          <a:blip r:embed="rId2" cstate="print"/>
          <a:srcRect/>
          <a:stretch>
            <a:fillRect/>
          </a:stretch>
        </p:blipFill>
        <p:spPr bwMode="auto">
          <a:xfrm>
            <a:off x="5715000" y="1219200"/>
            <a:ext cx="2438400" cy="2420985"/>
          </a:xfrm>
          <a:prstGeom prst="rect">
            <a:avLst/>
          </a:prstGeom>
          <a:noFill/>
        </p:spPr>
      </p:pic>
      <p:pic>
        <p:nvPicPr>
          <p:cNvPr id="35850" name="Picture 10" descr="http://www.the-gallery-of-china.com/chinese-landscape-painting-L6133.jpg"/>
          <p:cNvPicPr>
            <a:picLocks noChangeAspect="1" noChangeArrowheads="1"/>
          </p:cNvPicPr>
          <p:nvPr/>
        </p:nvPicPr>
        <p:blipFill>
          <a:blip r:embed="rId3" cstate="print"/>
          <a:srcRect/>
          <a:stretch>
            <a:fillRect/>
          </a:stretch>
        </p:blipFill>
        <p:spPr bwMode="auto">
          <a:xfrm>
            <a:off x="914400" y="1219200"/>
            <a:ext cx="4475966" cy="2438400"/>
          </a:xfrm>
          <a:prstGeom prst="rect">
            <a:avLst/>
          </a:prstGeom>
          <a:noFill/>
        </p:spPr>
      </p:pic>
      <p:pic>
        <p:nvPicPr>
          <p:cNvPr id="35852" name="Picture 12" descr="http://upload.wikimedia.org/wikipedia/commons/1/1b/Landscape_painting_in_the_Chinese_style_by_Sh%C3%BBgetsu,_Honolulu_Academy_of_Arts.jpg"/>
          <p:cNvPicPr>
            <a:picLocks noChangeAspect="1" noChangeArrowheads="1"/>
          </p:cNvPicPr>
          <p:nvPr/>
        </p:nvPicPr>
        <p:blipFill>
          <a:blip r:embed="rId4" cstate="print"/>
          <a:srcRect/>
          <a:stretch>
            <a:fillRect/>
          </a:stretch>
        </p:blipFill>
        <p:spPr bwMode="auto">
          <a:xfrm>
            <a:off x="1371600" y="3886200"/>
            <a:ext cx="6438900" cy="241935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Art: Trends</a:t>
            </a:r>
            <a:endParaRPr lang="en-US" dirty="0"/>
          </a:p>
        </p:txBody>
      </p:sp>
      <p:sp>
        <p:nvSpPr>
          <p:cNvPr id="3" name="Content Placeholder 2"/>
          <p:cNvSpPr>
            <a:spLocks noGrp="1"/>
          </p:cNvSpPr>
          <p:nvPr>
            <p:ph idx="1"/>
          </p:nvPr>
        </p:nvSpPr>
        <p:spPr>
          <a:xfrm>
            <a:off x="457200" y="1371600"/>
            <a:ext cx="8229600" cy="4754563"/>
          </a:xfrm>
        </p:spPr>
        <p:txBody>
          <a:bodyPr/>
          <a:lstStyle/>
          <a:p>
            <a:r>
              <a:rPr lang="en-US" dirty="0" smtClean="0"/>
              <a:t>Chinese painting is fairly stylized in that most paintings include vertical format, negative space, repeated curves, eye-level point of view, few lines and limited color schemes. </a:t>
            </a:r>
          </a:p>
          <a:p>
            <a:r>
              <a:rPr lang="en-US" dirty="0" smtClean="0"/>
              <a:t>These similarities give Chinese art a unique look that has survived through ancient times into the modern art world and characterized a staple in Chinese culture.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Influence</a:t>
            </a:r>
            <a:endParaRPr lang="en-US" dirty="0"/>
          </a:p>
        </p:txBody>
      </p:sp>
      <p:sp>
        <p:nvSpPr>
          <p:cNvPr id="3" name="Content Placeholder 2"/>
          <p:cNvSpPr>
            <a:spLocks noGrp="1"/>
          </p:cNvSpPr>
          <p:nvPr>
            <p:ph idx="1"/>
          </p:nvPr>
        </p:nvSpPr>
        <p:spPr>
          <a:xfrm>
            <a:off x="4572000" y="1295400"/>
            <a:ext cx="4038600" cy="4525963"/>
          </a:xfrm>
        </p:spPr>
        <p:txBody>
          <a:bodyPr/>
          <a:lstStyle/>
          <a:p>
            <a:r>
              <a:rPr lang="en-US" dirty="0" smtClean="0"/>
              <a:t>Huang Yan paints faces in the style of ancient Chinese paintings. The work contains the traditional linear landscape elements in a contemporary medium.</a:t>
            </a:r>
            <a:endParaRPr lang="en-US" dirty="0"/>
          </a:p>
        </p:txBody>
      </p:sp>
      <p:pic>
        <p:nvPicPr>
          <p:cNvPr id="37890" name="Picture 2" descr="http://www.chinesecontemporary.com/images/Huang%20Yan/huang_yan_9.jpg"/>
          <p:cNvPicPr>
            <a:picLocks noChangeAspect="1" noChangeArrowheads="1"/>
          </p:cNvPicPr>
          <p:nvPr/>
        </p:nvPicPr>
        <p:blipFill>
          <a:blip r:embed="rId2" cstate="print"/>
          <a:srcRect/>
          <a:stretch>
            <a:fillRect/>
          </a:stretch>
        </p:blipFill>
        <p:spPr bwMode="auto">
          <a:xfrm>
            <a:off x="685800" y="1295400"/>
            <a:ext cx="3777308" cy="452437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Aboriginal Art</a:t>
            </a:r>
            <a:endParaRPr lang="en-US" dirty="0"/>
          </a:p>
        </p:txBody>
      </p:sp>
      <p:sp>
        <p:nvSpPr>
          <p:cNvPr id="3" name="Content Placeholder 2"/>
          <p:cNvSpPr>
            <a:spLocks noGrp="1"/>
          </p:cNvSpPr>
          <p:nvPr>
            <p:ph idx="1"/>
          </p:nvPr>
        </p:nvSpPr>
        <p:spPr>
          <a:xfrm>
            <a:off x="457200" y="1371600"/>
            <a:ext cx="8229600" cy="4800600"/>
          </a:xfrm>
        </p:spPr>
        <p:txBody>
          <a:bodyPr>
            <a:normAutofit/>
          </a:bodyPr>
          <a:lstStyle/>
          <a:p>
            <a:r>
              <a:rPr lang="en-US" dirty="0" smtClean="0"/>
              <a:t>Aborigines are the native people of Australia.</a:t>
            </a:r>
          </a:p>
          <a:p>
            <a:r>
              <a:rPr lang="en-US" dirty="0" smtClean="0"/>
              <a:t>Their art is characterized by interlocking shapes and stylized images. </a:t>
            </a:r>
          </a:p>
          <a:p>
            <a:r>
              <a:rPr lang="en-US" dirty="0" smtClean="0"/>
              <a:t>Aboriginal art is very different from western art styles. It involves different perspectives, shapes, and methods.</a:t>
            </a:r>
          </a:p>
          <a:p>
            <a:r>
              <a:rPr lang="en-US" dirty="0" smtClean="0"/>
              <a:t>Despite European settlement in the region, Aboriginal art has survived into modern times.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Aboriginal Art: Natural Mediums</a:t>
            </a:r>
            <a:endParaRPr lang="en-US" dirty="0"/>
          </a:p>
        </p:txBody>
      </p:sp>
      <p:pic>
        <p:nvPicPr>
          <p:cNvPr id="25602" name="Picture 2" descr="http://www.theoldtrouts.org/ignorance/wp-content/upLoads/2011/01/Wandjina_aboriginal_rock_art.jpg"/>
          <p:cNvPicPr>
            <a:picLocks noChangeAspect="1" noChangeArrowheads="1"/>
          </p:cNvPicPr>
          <p:nvPr/>
        </p:nvPicPr>
        <p:blipFill>
          <a:blip r:embed="rId2" cstate="print"/>
          <a:srcRect/>
          <a:stretch>
            <a:fillRect/>
          </a:stretch>
        </p:blipFill>
        <p:spPr bwMode="auto">
          <a:xfrm>
            <a:off x="4953000" y="2057400"/>
            <a:ext cx="2911667" cy="1981200"/>
          </a:xfrm>
          <a:prstGeom prst="rect">
            <a:avLst/>
          </a:prstGeom>
          <a:noFill/>
        </p:spPr>
      </p:pic>
      <p:sp>
        <p:nvSpPr>
          <p:cNvPr id="5" name="TextBox 4"/>
          <p:cNvSpPr txBox="1"/>
          <p:nvPr/>
        </p:nvSpPr>
        <p:spPr>
          <a:xfrm>
            <a:off x="1066800" y="1447800"/>
            <a:ext cx="7162800" cy="369332"/>
          </a:xfrm>
          <a:prstGeom prst="rect">
            <a:avLst/>
          </a:prstGeom>
          <a:noFill/>
        </p:spPr>
        <p:txBody>
          <a:bodyPr wrap="square" rtlCol="0">
            <a:spAutoFit/>
          </a:bodyPr>
          <a:lstStyle/>
          <a:p>
            <a:pPr algn="ctr"/>
            <a:r>
              <a:rPr lang="en-US" dirty="0" smtClean="0"/>
              <a:t>Natural pigments used to dye and paint natural surfaces</a:t>
            </a:r>
            <a:endParaRPr lang="en-US" dirty="0"/>
          </a:p>
        </p:txBody>
      </p:sp>
      <p:pic>
        <p:nvPicPr>
          <p:cNvPr id="25604" name="Picture 4" descr="http://natsiaadigitisation.nt.gov.au/gallery/ABART-1055-01.jpg"/>
          <p:cNvPicPr>
            <a:picLocks noChangeAspect="1" noChangeArrowheads="1"/>
          </p:cNvPicPr>
          <p:nvPr/>
        </p:nvPicPr>
        <p:blipFill>
          <a:blip r:embed="rId3" cstate="print"/>
          <a:srcRect/>
          <a:stretch>
            <a:fillRect/>
          </a:stretch>
        </p:blipFill>
        <p:spPr bwMode="auto">
          <a:xfrm rot="5400000">
            <a:off x="1628394" y="1343406"/>
            <a:ext cx="2229612" cy="3352800"/>
          </a:xfrm>
          <a:prstGeom prst="rect">
            <a:avLst/>
          </a:prstGeom>
          <a:noFill/>
        </p:spPr>
      </p:pic>
      <p:pic>
        <p:nvPicPr>
          <p:cNvPr id="25606" name="Picture 6" descr="http://www.aboriginalartonline.com/art/aimages/spencer-barks.jpg"/>
          <p:cNvPicPr>
            <a:picLocks noChangeAspect="1" noChangeArrowheads="1"/>
          </p:cNvPicPr>
          <p:nvPr/>
        </p:nvPicPr>
        <p:blipFill>
          <a:blip r:embed="rId4" cstate="print"/>
          <a:srcRect/>
          <a:stretch>
            <a:fillRect/>
          </a:stretch>
        </p:blipFill>
        <p:spPr bwMode="auto">
          <a:xfrm>
            <a:off x="2286000" y="4114800"/>
            <a:ext cx="4169434" cy="22098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Aboriginal Art: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Aboriginal art often is characterized by earth tones, images shown from above or in profile, and simple organic shapes.</a:t>
            </a:r>
          </a:p>
          <a:p>
            <a:r>
              <a:rPr lang="en-US" dirty="0" smtClean="0"/>
              <a:t>They also often involve repeated patterns, with concentric circles and horizontal lines. These patterns represent different symbols of the aboriginal culture and history. </a:t>
            </a:r>
          </a:p>
          <a:p>
            <a:r>
              <a:rPr lang="en-US" dirty="0" smtClean="0"/>
              <a:t>Images are often hidden within the seemingly simple shapes.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Aboriginal Art: Patterns</a:t>
            </a:r>
            <a:endParaRPr lang="en-US" dirty="0"/>
          </a:p>
        </p:txBody>
      </p:sp>
      <p:pic>
        <p:nvPicPr>
          <p:cNvPr id="27650" name="Picture 2" descr="http://brookecarpenter.edublogs.org/files/2009/03/aboriginal_art1.jpg"/>
          <p:cNvPicPr>
            <a:picLocks noChangeAspect="1" noChangeArrowheads="1"/>
          </p:cNvPicPr>
          <p:nvPr/>
        </p:nvPicPr>
        <p:blipFill>
          <a:blip r:embed="rId2" cstate="print"/>
          <a:srcRect/>
          <a:stretch>
            <a:fillRect/>
          </a:stretch>
        </p:blipFill>
        <p:spPr bwMode="auto">
          <a:xfrm>
            <a:off x="1066800" y="2286000"/>
            <a:ext cx="3847189" cy="2667000"/>
          </a:xfrm>
          <a:prstGeom prst="rect">
            <a:avLst/>
          </a:prstGeom>
          <a:noFill/>
        </p:spPr>
      </p:pic>
      <p:pic>
        <p:nvPicPr>
          <p:cNvPr id="27652" name="Picture 4" descr="http://www.artmonthly.org.au/images/artnotes/196_NT_n.jpg"/>
          <p:cNvPicPr>
            <a:picLocks noChangeAspect="1" noChangeArrowheads="1"/>
          </p:cNvPicPr>
          <p:nvPr/>
        </p:nvPicPr>
        <p:blipFill>
          <a:blip r:embed="rId3" cstate="print"/>
          <a:srcRect/>
          <a:stretch>
            <a:fillRect/>
          </a:stretch>
        </p:blipFill>
        <p:spPr bwMode="auto">
          <a:xfrm>
            <a:off x="5181600" y="1219200"/>
            <a:ext cx="2857500" cy="490537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Aboriginal Art: X-Ray Style</a:t>
            </a:r>
            <a:endParaRPr lang="en-US" dirty="0"/>
          </a:p>
        </p:txBody>
      </p:sp>
      <p:sp>
        <p:nvSpPr>
          <p:cNvPr id="3" name="Content Placeholder 2"/>
          <p:cNvSpPr>
            <a:spLocks noGrp="1"/>
          </p:cNvSpPr>
          <p:nvPr>
            <p:ph idx="1"/>
          </p:nvPr>
        </p:nvSpPr>
        <p:spPr>
          <a:xfrm>
            <a:off x="457200" y="1371600"/>
            <a:ext cx="8229600" cy="2590800"/>
          </a:xfrm>
        </p:spPr>
        <p:txBody>
          <a:bodyPr/>
          <a:lstStyle/>
          <a:p>
            <a:r>
              <a:rPr lang="en-US" dirty="0" smtClean="0"/>
              <a:t>X-Ray style of Aboriginal art was developed to show the every aspect of the artist subject. In addition to outlining the basic shape inner parts of animals and people may also be included in the image.</a:t>
            </a:r>
          </a:p>
          <a:p>
            <a:endParaRPr lang="en-US" dirty="0"/>
          </a:p>
        </p:txBody>
      </p:sp>
      <p:pic>
        <p:nvPicPr>
          <p:cNvPr id="29698" name="Picture 2" descr="http://www.princetonol.com/groups/iad/lessons/middle/images/xrayfish.jpg"/>
          <p:cNvPicPr>
            <a:picLocks noChangeAspect="1" noChangeArrowheads="1"/>
          </p:cNvPicPr>
          <p:nvPr/>
        </p:nvPicPr>
        <p:blipFill>
          <a:blip r:embed="rId2" cstate="print"/>
          <a:srcRect/>
          <a:stretch>
            <a:fillRect/>
          </a:stretch>
        </p:blipFill>
        <p:spPr bwMode="auto">
          <a:xfrm>
            <a:off x="2057400" y="4038600"/>
            <a:ext cx="4876800" cy="225838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Aboriginal Art: Journeys</a:t>
            </a:r>
            <a:endParaRPr lang="en-US" dirty="0"/>
          </a:p>
        </p:txBody>
      </p:sp>
      <p:sp>
        <p:nvSpPr>
          <p:cNvPr id="3" name="Content Placeholder 2"/>
          <p:cNvSpPr>
            <a:spLocks noGrp="1"/>
          </p:cNvSpPr>
          <p:nvPr>
            <p:ph idx="1"/>
          </p:nvPr>
        </p:nvSpPr>
        <p:spPr>
          <a:xfrm>
            <a:off x="457200" y="1371600"/>
            <a:ext cx="8229600" cy="1981200"/>
          </a:xfrm>
        </p:spPr>
        <p:txBody>
          <a:bodyPr>
            <a:normAutofit/>
          </a:bodyPr>
          <a:lstStyle/>
          <a:p>
            <a:r>
              <a:rPr lang="en-US" sz="2400" dirty="0" smtClean="0"/>
              <a:t>Aboriginal Art often depicts a journey or acts as a sort of map. </a:t>
            </a:r>
          </a:p>
          <a:p>
            <a:r>
              <a:rPr lang="en-US" sz="2400" dirty="0" smtClean="0"/>
              <a:t>Multiple focal points, and overhead point of view are used to act as a guide.</a:t>
            </a:r>
            <a:endParaRPr lang="en-US" sz="2400" dirty="0"/>
          </a:p>
        </p:txBody>
      </p:sp>
      <p:pic>
        <p:nvPicPr>
          <p:cNvPr id="30722" name="Picture 2" descr="http://indigenize.files.wordpress.com/2010/07/five-dreamings.jpg?w=400&amp;h=267"/>
          <p:cNvPicPr>
            <a:picLocks noChangeAspect="1" noChangeArrowheads="1"/>
          </p:cNvPicPr>
          <p:nvPr/>
        </p:nvPicPr>
        <p:blipFill>
          <a:blip r:embed="rId2" cstate="print"/>
          <a:srcRect/>
          <a:stretch>
            <a:fillRect/>
          </a:stretch>
        </p:blipFill>
        <p:spPr bwMode="auto">
          <a:xfrm>
            <a:off x="1905000" y="2667000"/>
            <a:ext cx="5105400" cy="340785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Chinese Art</a:t>
            </a:r>
            <a:endParaRPr lang="en-US" dirty="0"/>
          </a:p>
        </p:txBody>
      </p:sp>
      <p:pic>
        <p:nvPicPr>
          <p:cNvPr id="1026" name="Picture 2" descr="http://www.chinahighlights.com/image/map/province/china.jpg"/>
          <p:cNvPicPr>
            <a:picLocks noChangeAspect="1" noChangeArrowheads="1"/>
          </p:cNvPicPr>
          <p:nvPr/>
        </p:nvPicPr>
        <p:blipFill>
          <a:blip r:embed="rId2" cstate="print"/>
          <a:srcRect/>
          <a:stretch>
            <a:fillRect/>
          </a:stretch>
        </p:blipFill>
        <p:spPr bwMode="auto">
          <a:xfrm>
            <a:off x="1828800" y="1066800"/>
            <a:ext cx="5410200" cy="493160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959</Words>
  <Application>Microsoft Macintosh PowerPoint</Application>
  <PresentationFormat>On-screen Show (4:3)</PresentationFormat>
  <Paragraphs>111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Calibri</vt:lpstr>
      <vt:lpstr>Office Theme</vt:lpstr>
      <vt:lpstr>Western vs. Non-western</vt:lpstr>
      <vt:lpstr>Aboriginal Art</vt:lpstr>
      <vt:lpstr>Aboriginal Art</vt:lpstr>
      <vt:lpstr>Aboriginal Art: Natural Mediums</vt:lpstr>
      <vt:lpstr>Aboriginal Art: Patterns</vt:lpstr>
      <vt:lpstr>Aboriginal Art: Patterns</vt:lpstr>
      <vt:lpstr>Aboriginal Art: X-Ray Style</vt:lpstr>
      <vt:lpstr>Aboriginal Art: Journeys</vt:lpstr>
      <vt:lpstr>Chinese Art</vt:lpstr>
      <vt:lpstr>Chinese Art: Court Style</vt:lpstr>
      <vt:lpstr>Chinese Portraits during the Court Style period in art – Ching Dynasty</vt:lpstr>
      <vt:lpstr>Western Portaiture 1504-1912</vt:lpstr>
      <vt:lpstr>Chinese Art: Subject Matter</vt:lpstr>
      <vt:lpstr> Scholar painting in Chinese Art  during the Yuan to Ming Dynasty</vt:lpstr>
      <vt:lpstr>Chinese Landscape Yuan and Tang Dynasties</vt:lpstr>
      <vt:lpstr> Chinese painting Ching dynasty</vt:lpstr>
      <vt:lpstr>Western VS Non Western</vt:lpstr>
      <vt:lpstr>Spring Morning in the Han Palace Ming Dynasty-1494- 1552</vt:lpstr>
      <vt:lpstr>Interior Northern Renaissance</vt:lpstr>
      <vt:lpstr>Northern Renaissance Interior Painting</vt:lpstr>
      <vt:lpstr>PowerPoint Presentation</vt:lpstr>
      <vt:lpstr>Chinese Art: Natural Influence</vt:lpstr>
      <vt:lpstr>Chinese Art: Natural Influence</vt:lpstr>
      <vt:lpstr>Chinese Art: Trends</vt:lpstr>
      <vt:lpstr>Chinese Influence</vt:lpstr>
    </vt:vector>
  </TitlesOfParts>
  <Manager/>
  <Company>Wake County Schools</Company>
  <LinksUpToDate>false</LinksUpToDate>
  <SharedDoc>false</SharedDoc>
  <HyperlinkBase/>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Non-Western Art</dc:title>
  <dc:subject/>
  <dc:creator>132378</dc:creator>
  <cp:keywords/>
  <dc:description/>
  <cp:lastModifiedBy>rkeys@abaoman.org</cp:lastModifiedBy>
  <cp:revision>42</cp:revision>
  <dcterms:created xsi:type="dcterms:W3CDTF">2013-03-05T14:06:19Z</dcterms:created>
  <dcterms:modified xsi:type="dcterms:W3CDTF">2018-05-10T07:20:03Z</dcterms:modified>
  <cp:category/>
</cp:coreProperties>
</file>