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5" r:id="rId3"/>
    <p:sldId id="294" r:id="rId4"/>
    <p:sldId id="269" r:id="rId5"/>
    <p:sldId id="276" r:id="rId6"/>
    <p:sldId id="270" r:id="rId7"/>
    <p:sldId id="271" r:id="rId8"/>
    <p:sldId id="273" r:id="rId9"/>
    <p:sldId id="275" r:id="rId10"/>
    <p:sldId id="277" r:id="rId11"/>
    <p:sldId id="274" r:id="rId12"/>
    <p:sldId id="281" r:id="rId13"/>
    <p:sldId id="261" r:id="rId14"/>
    <p:sldId id="279" r:id="rId15"/>
    <p:sldId id="280" r:id="rId16"/>
    <p:sldId id="288" r:id="rId17"/>
    <p:sldId id="291" r:id="rId18"/>
    <p:sldId id="289" r:id="rId19"/>
    <p:sldId id="296" r:id="rId20"/>
    <p:sldId id="297" r:id="rId21"/>
    <p:sldId id="298" r:id="rId22"/>
    <p:sldId id="299" r:id="rId23"/>
    <p:sldId id="300" r:id="rId24"/>
    <p:sldId id="301" r:id="rId25"/>
    <p:sldId id="30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8"/>
  </p:normalViewPr>
  <p:slideViewPr>
    <p:cSldViewPr snapToGrid="0" snapToObjects="1">
      <p:cViewPr varScale="1">
        <p:scale>
          <a:sx n="102" d="100"/>
          <a:sy n="102" d="100"/>
        </p:scale>
        <p:origin x="17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02218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1166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8682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54383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13C99-37BF-1A4B-8A6C-C6BB9FEFC668}" type="datetimeFigureOut">
              <a:rPr lang="en-US" smtClean="0"/>
              <a:pPr/>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20194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913C99-37BF-1A4B-8A6C-C6BB9FEFC668}" type="datetimeFigureOut">
              <a:rPr lang="en-US" smtClean="0"/>
              <a:pPr/>
              <a:t>9/25/16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74531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913C99-37BF-1A4B-8A6C-C6BB9FEFC668}" type="datetimeFigureOut">
              <a:rPr lang="en-US" smtClean="0"/>
              <a:pPr/>
              <a:t>9/25/16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75136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13C99-37BF-1A4B-8A6C-C6BB9FEFC668}" type="datetimeFigureOut">
              <a:rPr lang="en-US" smtClean="0"/>
              <a:pPr/>
              <a:t>9/25/16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237613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13C99-37BF-1A4B-8A6C-C6BB9FEFC668}" type="datetimeFigureOut">
              <a:rPr lang="en-US" smtClean="0"/>
              <a:pPr/>
              <a:t>9/25/16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43198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13C99-37BF-1A4B-8A6C-C6BB9FEFC668}" type="datetimeFigureOut">
              <a:rPr lang="en-US" smtClean="0"/>
              <a:pPr/>
              <a:t>9/25/16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316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13C99-37BF-1A4B-8A6C-C6BB9FEFC668}" type="datetimeFigureOut">
              <a:rPr lang="en-US" smtClean="0"/>
              <a:pPr/>
              <a:t>9/25/16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107466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3C99-37BF-1A4B-8A6C-C6BB9FEFC668}" type="datetimeFigureOut">
              <a:rPr lang="en-US" smtClean="0"/>
              <a:pPr/>
              <a:t>9/25/16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7E89-FC8B-0149-A4B2-4657271369F6}" type="slidenum">
              <a:rPr lang="en-US" smtClean="0"/>
              <a:pPr/>
              <a:t>‹#›</a:t>
            </a:fld>
            <a:endParaRPr lang="en-US"/>
          </a:p>
        </p:txBody>
      </p:sp>
    </p:spTree>
    <p:extLst>
      <p:ext uri="{BB962C8B-B14F-4D97-AF65-F5344CB8AC3E}">
        <p14:creationId xmlns:p14="http://schemas.microsoft.com/office/powerpoint/2010/main" val="20604805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 Id="rId3" Type="http://schemas.openxmlformats.org/officeDocument/2006/relationships/image" Target="../media/image25.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9346"/>
            <a:ext cx="8229600" cy="2461367"/>
          </a:xfrm>
        </p:spPr>
        <p:txBody>
          <a:bodyPr>
            <a:noAutofit/>
          </a:bodyPr>
          <a:lstStyle/>
          <a:p>
            <a:r>
              <a:rPr lang="en-US" sz="6000" dirty="0" smtClean="0"/>
              <a:t>Basic Photography</a:t>
            </a:r>
            <a:br>
              <a:rPr lang="en-US" sz="6000" dirty="0" smtClean="0"/>
            </a:br>
            <a:r>
              <a:rPr lang="en-US" sz="6000" dirty="0" smtClean="0">
                <a:solidFill>
                  <a:srgbClr val="FF6600"/>
                </a:solidFill>
              </a:rPr>
              <a:t> </a:t>
            </a:r>
            <a:br>
              <a:rPr lang="en-US" sz="6000" dirty="0" smtClean="0">
                <a:solidFill>
                  <a:srgbClr val="FF6600"/>
                </a:solidFill>
              </a:rPr>
            </a:br>
            <a:r>
              <a:rPr lang="en-US" sz="6000" dirty="0" smtClean="0">
                <a:solidFill>
                  <a:srgbClr val="FFFFFF"/>
                </a:solidFill>
              </a:rPr>
              <a:t>Workshop</a:t>
            </a:r>
            <a:endParaRPr lang="en-US" sz="6000" dirty="0">
              <a:solidFill>
                <a:srgbClr val="FFFFFF"/>
              </a:solidFill>
            </a:endParaRPr>
          </a:p>
        </p:txBody>
      </p:sp>
    </p:spTree>
    <p:extLst>
      <p:ext uri="{BB962C8B-B14F-4D97-AF65-F5344CB8AC3E}">
        <p14:creationId xmlns:p14="http://schemas.microsoft.com/office/powerpoint/2010/main" val="2248301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1371600"/>
          </a:xfrm>
        </p:spPr>
        <p:txBody>
          <a:bodyPr>
            <a:normAutofit fontScale="92500" lnSpcReduction="10000"/>
          </a:bodyPr>
          <a:lstStyle/>
          <a:p>
            <a:pPr>
              <a:buNone/>
            </a:pPr>
            <a:r>
              <a:rPr lang="en-US" dirty="0" smtClean="0"/>
              <a:t>   If the subject is moving across the frame </a:t>
            </a:r>
            <a:r>
              <a:rPr lang="en-US" dirty="0" smtClean="0"/>
              <a:t>leaving space for them to move into enhances the feeling of movement</a:t>
            </a:r>
            <a:r>
              <a:rPr lang="en-US" dirty="0" smtClean="0"/>
              <a:t>.</a:t>
            </a:r>
            <a:endParaRPr lang="en-US" dirty="0" smtClean="0"/>
          </a:p>
          <a:p>
            <a:endParaRPr lang="en-US" dirty="0"/>
          </a:p>
          <a:p>
            <a:endParaRPr lang="en-US" dirty="0"/>
          </a:p>
        </p:txBody>
      </p:sp>
      <p:pic>
        <p:nvPicPr>
          <p:cNvPr id="13318" name="Picture 6" descr="http://nubloo.com/wp-content/uploads/2008/02/thirds-04.jpg"/>
          <p:cNvPicPr>
            <a:picLocks noChangeAspect="1" noChangeArrowheads="1"/>
          </p:cNvPicPr>
          <p:nvPr/>
        </p:nvPicPr>
        <p:blipFill>
          <a:blip r:embed="rId2"/>
          <a:srcRect/>
          <a:stretch>
            <a:fillRect/>
          </a:stretch>
        </p:blipFill>
        <p:spPr bwMode="auto">
          <a:xfrm>
            <a:off x="1447800" y="1981200"/>
            <a:ext cx="5638800" cy="4034875"/>
          </a:xfrm>
          <a:prstGeom prst="rect">
            <a:avLst/>
          </a:prstGeom>
          <a:noFill/>
        </p:spPr>
      </p:pic>
    </p:spTree>
    <p:extLst>
      <p:ext uri="{BB962C8B-B14F-4D97-AF65-F5344CB8AC3E}">
        <p14:creationId xmlns:p14="http://schemas.microsoft.com/office/powerpoint/2010/main" val="166848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3200400" cy="6705600"/>
          </a:xfrm>
        </p:spPr>
        <p:txBody>
          <a:bodyPr>
            <a:normAutofit/>
          </a:bodyPr>
          <a:lstStyle/>
          <a:p>
            <a:endParaRPr lang="en-US" dirty="0" smtClean="0">
              <a:solidFill>
                <a:schemeClr val="tx1"/>
              </a:solidFill>
            </a:endParaRPr>
          </a:p>
          <a:p>
            <a:endParaRPr lang="en-US" dirty="0">
              <a:solidFill>
                <a:schemeClr val="tx1"/>
              </a:solidFill>
            </a:endParaRPr>
          </a:p>
          <a:p>
            <a:pPr algn="just"/>
            <a:r>
              <a:rPr lang="en-US" sz="2800" dirty="0" smtClean="0">
                <a:solidFill>
                  <a:schemeClr val="tx1"/>
                </a:solidFill>
              </a:rPr>
              <a:t>The horizon line should never cut the photograph in half. </a:t>
            </a:r>
          </a:p>
          <a:p>
            <a:pPr algn="just"/>
            <a:endParaRPr lang="en-US" sz="2800" dirty="0">
              <a:solidFill>
                <a:schemeClr val="tx1"/>
              </a:solidFill>
            </a:endParaRPr>
          </a:p>
          <a:p>
            <a:pPr algn="just"/>
            <a:r>
              <a:rPr lang="en-US" sz="2800" dirty="0" smtClean="0">
                <a:solidFill>
                  <a:schemeClr val="tx1"/>
                </a:solidFill>
              </a:rPr>
              <a:t>Consider having a </a:t>
            </a:r>
            <a:r>
              <a:rPr lang="en-US" sz="2800" smtClean="0">
                <a:solidFill>
                  <a:schemeClr val="tx1"/>
                </a:solidFill>
              </a:rPr>
              <a:t>low or </a:t>
            </a:r>
            <a:r>
              <a:rPr lang="en-US" sz="2800" dirty="0" smtClean="0">
                <a:solidFill>
                  <a:schemeClr val="tx1"/>
                </a:solidFill>
              </a:rPr>
              <a:t>high horizon line.</a:t>
            </a:r>
            <a:endParaRPr lang="en-US" sz="2800" dirty="0">
              <a:solidFill>
                <a:schemeClr val="tx1"/>
              </a:solidFill>
            </a:endParaRPr>
          </a:p>
        </p:txBody>
      </p:sp>
      <p:pic>
        <p:nvPicPr>
          <p:cNvPr id="16386" name="Picture 2" descr="http://www.cartermuseum.org/Inspiring_Visions/Lange/P1965-172-8_LANGE_big.jpg"/>
          <p:cNvPicPr>
            <a:picLocks noChangeAspect="1" noChangeArrowheads="1"/>
          </p:cNvPicPr>
          <p:nvPr/>
        </p:nvPicPr>
        <p:blipFill>
          <a:blip r:embed="rId2"/>
          <a:srcRect/>
          <a:stretch>
            <a:fillRect/>
          </a:stretch>
        </p:blipFill>
        <p:spPr bwMode="auto">
          <a:xfrm>
            <a:off x="3505200" y="152400"/>
            <a:ext cx="5257800" cy="6607302"/>
          </a:xfrm>
          <a:prstGeom prst="rect">
            <a:avLst/>
          </a:prstGeom>
          <a:noFill/>
        </p:spPr>
      </p:pic>
    </p:spTree>
    <p:extLst>
      <p:ext uri="{BB962C8B-B14F-4D97-AF65-F5344CB8AC3E}">
        <p14:creationId xmlns:p14="http://schemas.microsoft.com/office/powerpoint/2010/main" val="4066732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US" sz="10700" dirty="0" smtClean="0">
                <a:latin typeface="Chicago House_trial" pitchFamily="2" charset="0"/>
              </a:rPr>
              <a:t>Framing Shots</a:t>
            </a:r>
            <a:r>
              <a:rPr lang="en-SG" dirty="0" smtClean="0"/>
              <a:t/>
            </a:r>
            <a:br>
              <a:rPr lang="en-SG" dirty="0" smtClean="0"/>
            </a:br>
            <a:endParaRPr lang="en-SG" dirty="0"/>
          </a:p>
        </p:txBody>
      </p:sp>
      <p:pic>
        <p:nvPicPr>
          <p:cNvPr id="9220" name="Picture 4"/>
          <p:cNvPicPr>
            <a:picLocks noChangeAspect="1" noChangeArrowheads="1"/>
          </p:cNvPicPr>
          <p:nvPr/>
        </p:nvPicPr>
        <p:blipFill>
          <a:blip r:embed="rId2" cstate="print"/>
          <a:srcRect/>
          <a:stretch>
            <a:fillRect/>
          </a:stretch>
        </p:blipFill>
        <p:spPr bwMode="auto">
          <a:xfrm>
            <a:off x="5940152" y="2132856"/>
            <a:ext cx="2880320" cy="4320480"/>
          </a:xfrm>
          <a:prstGeom prst="rect">
            <a:avLst/>
          </a:prstGeom>
          <a:noFill/>
          <a:ln w="9525">
            <a:noFill/>
            <a:miter lim="800000"/>
            <a:headEnd/>
            <a:tailEnd/>
          </a:ln>
        </p:spPr>
      </p:pic>
      <p:pic>
        <p:nvPicPr>
          <p:cNvPr id="9223" name="Picture 7"/>
          <p:cNvPicPr>
            <a:picLocks noChangeAspect="1" noChangeArrowheads="1"/>
          </p:cNvPicPr>
          <p:nvPr/>
        </p:nvPicPr>
        <p:blipFill>
          <a:blip r:embed="rId3" cstate="print"/>
          <a:srcRect/>
          <a:stretch>
            <a:fillRect/>
          </a:stretch>
        </p:blipFill>
        <p:spPr bwMode="auto">
          <a:xfrm>
            <a:off x="251520" y="2132856"/>
            <a:ext cx="5400675" cy="4324350"/>
          </a:xfrm>
          <a:prstGeom prst="rect">
            <a:avLst/>
          </a:prstGeom>
          <a:noFill/>
          <a:ln w="9525">
            <a:noFill/>
            <a:miter lim="800000"/>
            <a:headEnd/>
            <a:tailEnd/>
          </a:ln>
        </p:spPr>
      </p:pic>
    </p:spTree>
    <p:extLst>
      <p:ext uri="{BB962C8B-B14F-4D97-AF65-F5344CB8AC3E}">
        <p14:creationId xmlns:p14="http://schemas.microsoft.com/office/powerpoint/2010/main" val="263766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84784"/>
            <a:ext cx="3826768" cy="792088"/>
          </a:xfrm>
        </p:spPr>
        <p:txBody>
          <a:bodyPr>
            <a:normAutofit fontScale="90000"/>
          </a:bodyPr>
          <a:lstStyle/>
          <a:p>
            <a:r>
              <a:rPr lang="en-US" dirty="0" smtClean="0"/>
              <a:t>Framing shots</a:t>
            </a:r>
            <a:br>
              <a:rPr lang="en-US" dirty="0" smtClean="0"/>
            </a:br>
            <a:r>
              <a:rPr lang="en-US" dirty="0"/>
              <a:t/>
            </a:r>
            <a:br>
              <a:rPr lang="en-US" dirty="0"/>
            </a:br>
            <a:endParaRPr lang="en-SG" dirty="0"/>
          </a:p>
        </p:txBody>
      </p:sp>
      <p:pic>
        <p:nvPicPr>
          <p:cNvPr id="6147" name="Picture 3"/>
          <p:cNvPicPr>
            <a:picLocks noChangeAspect="1" noChangeArrowheads="1"/>
          </p:cNvPicPr>
          <p:nvPr/>
        </p:nvPicPr>
        <p:blipFill>
          <a:blip r:embed="rId2" cstate="print"/>
          <a:srcRect t="6245" r="2961"/>
          <a:stretch>
            <a:fillRect/>
          </a:stretch>
        </p:blipFill>
        <p:spPr bwMode="auto">
          <a:xfrm>
            <a:off x="4716016" y="908720"/>
            <a:ext cx="2071117" cy="1382927"/>
          </a:xfrm>
          <a:prstGeom prst="rect">
            <a:avLst/>
          </a:prstGeom>
          <a:noFill/>
          <a:ln w="9525">
            <a:noFill/>
            <a:miter lim="800000"/>
            <a:headEnd/>
            <a:tailEnd/>
          </a:ln>
        </p:spPr>
      </p:pic>
      <p:sp>
        <p:nvSpPr>
          <p:cNvPr id="7" name="Rectangle 6"/>
          <p:cNvSpPr/>
          <p:nvPr/>
        </p:nvSpPr>
        <p:spPr>
          <a:xfrm>
            <a:off x="5076056" y="3284984"/>
            <a:ext cx="288032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1403648" y="2636912"/>
            <a:ext cx="2016224"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15616" y="5877272"/>
            <a:ext cx="2592288" cy="369332"/>
          </a:xfrm>
          <a:prstGeom prst="rect">
            <a:avLst/>
          </a:prstGeom>
          <a:noFill/>
        </p:spPr>
        <p:txBody>
          <a:bodyPr wrap="square" rtlCol="0">
            <a:spAutoFit/>
          </a:bodyPr>
          <a:lstStyle/>
          <a:p>
            <a:pPr algn="ctr"/>
            <a:r>
              <a:rPr lang="en-US" dirty="0" smtClean="0"/>
              <a:t>PORTRAIT</a:t>
            </a:r>
            <a:endParaRPr lang="en-SG" dirty="0"/>
          </a:p>
        </p:txBody>
      </p:sp>
      <p:sp>
        <p:nvSpPr>
          <p:cNvPr id="10" name="TextBox 9"/>
          <p:cNvSpPr txBox="1"/>
          <p:nvPr/>
        </p:nvSpPr>
        <p:spPr>
          <a:xfrm>
            <a:off x="5220072" y="5445224"/>
            <a:ext cx="2592288" cy="369332"/>
          </a:xfrm>
          <a:prstGeom prst="rect">
            <a:avLst/>
          </a:prstGeom>
          <a:noFill/>
        </p:spPr>
        <p:txBody>
          <a:bodyPr wrap="square" rtlCol="0">
            <a:spAutoFit/>
          </a:bodyPr>
          <a:lstStyle/>
          <a:p>
            <a:pPr algn="ctr"/>
            <a:r>
              <a:rPr lang="en-US" dirty="0" smtClean="0"/>
              <a:t>LANDSCAPE</a:t>
            </a:r>
            <a:endParaRPr lang="en-SG" dirty="0"/>
          </a:p>
        </p:txBody>
      </p:sp>
    </p:spTree>
    <p:extLst>
      <p:ext uri="{BB962C8B-B14F-4D97-AF65-F5344CB8AC3E}">
        <p14:creationId xmlns:p14="http://schemas.microsoft.com/office/powerpoint/2010/main" val="2275591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endParaRPr lang="en-US"/>
          </a:p>
        </p:txBody>
      </p:sp>
      <p:sp>
        <p:nvSpPr>
          <p:cNvPr id="6148" name="Rectangle 4"/>
          <p:cNvSpPr>
            <a:spLocks noChangeArrowheads="1"/>
          </p:cNvSpPr>
          <p:nvPr/>
        </p:nvSpPr>
        <p:spPr bwMode="auto">
          <a:xfrm>
            <a:off x="107950" y="115888"/>
            <a:ext cx="8826500" cy="6480175"/>
          </a:xfrm>
          <a:prstGeom prst="rect">
            <a:avLst/>
          </a:prstGeom>
          <a:solidFill>
            <a:schemeClr val="bg2"/>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149" name="Rectangle 5"/>
          <p:cNvSpPr>
            <a:spLocks noChangeArrowheads="1"/>
          </p:cNvSpPr>
          <p:nvPr/>
        </p:nvSpPr>
        <p:spPr bwMode="auto">
          <a:xfrm rot="5400000">
            <a:off x="935038" y="873125"/>
            <a:ext cx="2881312" cy="3671888"/>
          </a:xfrm>
          <a:prstGeom prst="rect">
            <a:avLst/>
          </a:prstGeom>
          <a:solidFill>
            <a:srgbClr val="4D4D4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sp>
        <p:nvSpPr>
          <p:cNvPr id="6150" name="Rectangle 6"/>
          <p:cNvSpPr>
            <a:spLocks noChangeArrowheads="1"/>
          </p:cNvSpPr>
          <p:nvPr/>
        </p:nvSpPr>
        <p:spPr bwMode="auto">
          <a:xfrm>
            <a:off x="539750" y="4076700"/>
            <a:ext cx="3313113" cy="865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Wide Shot</a:t>
            </a:r>
          </a:p>
        </p:txBody>
      </p:sp>
      <p:pic>
        <p:nvPicPr>
          <p:cNvPr id="6155" name="Picture 11" descr="Wide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323975"/>
            <a:ext cx="3470275" cy="2601913"/>
          </a:xfrm>
          <a:prstGeom prst="rect">
            <a:avLst/>
          </a:prstGeom>
          <a:noFill/>
          <a:extLst>
            <a:ext uri="{909E8E84-426E-40dd-AFC4-6F175D3DCCD1}">
              <a14:hiddenFill xmlns="" xmlns:a14="http://schemas.microsoft.com/office/drawing/2010/main">
                <a:solidFill>
                  <a:srgbClr val="FFFFFF"/>
                </a:solidFill>
              </a14:hiddenFill>
            </a:ext>
          </a:extLst>
        </p:spPr>
      </p:pic>
      <p:sp>
        <p:nvSpPr>
          <p:cNvPr id="6159" name="Rectangle 15"/>
          <p:cNvSpPr>
            <a:spLocks noChangeArrowheads="1"/>
          </p:cNvSpPr>
          <p:nvPr/>
        </p:nvSpPr>
        <p:spPr bwMode="auto">
          <a:xfrm rot="5400000">
            <a:off x="5041106" y="812007"/>
            <a:ext cx="2878137" cy="3816350"/>
          </a:xfrm>
          <a:prstGeom prst="rect">
            <a:avLst/>
          </a:prstGeom>
          <a:solidFill>
            <a:srgbClr val="4D4D4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pic>
        <p:nvPicPr>
          <p:cNvPr id="6157" name="Picture 13" descr="Mid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41438"/>
            <a:ext cx="3638550" cy="2728912"/>
          </a:xfrm>
          <a:prstGeom prst="rect">
            <a:avLst/>
          </a:prstGeom>
          <a:noFill/>
          <a:extLst>
            <a:ext uri="{909E8E84-426E-40dd-AFC4-6F175D3DCCD1}">
              <a14:hiddenFill xmlns="" xmlns:a14="http://schemas.microsoft.com/office/drawing/2010/main">
                <a:solidFill>
                  <a:srgbClr val="FFFFFF"/>
                </a:solidFill>
              </a14:hiddenFill>
            </a:ext>
          </a:extLst>
        </p:spPr>
      </p:pic>
      <p:sp>
        <p:nvSpPr>
          <p:cNvPr id="6161" name="Rectangle 17"/>
          <p:cNvSpPr>
            <a:spLocks noChangeArrowheads="1"/>
          </p:cNvSpPr>
          <p:nvPr/>
        </p:nvSpPr>
        <p:spPr bwMode="auto">
          <a:xfrm>
            <a:off x="4787900" y="4005263"/>
            <a:ext cx="3313113" cy="865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Mid Shot</a:t>
            </a:r>
          </a:p>
        </p:txBody>
      </p:sp>
    </p:spTree>
    <p:extLst>
      <p:ext uri="{BB962C8B-B14F-4D97-AF65-F5344CB8AC3E}">
        <p14:creationId xmlns:p14="http://schemas.microsoft.com/office/powerpoint/2010/main" val="120364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ln/>
        </p:spPr>
        <p:txBody>
          <a:bodyPr/>
          <a:lstStyle/>
          <a:p>
            <a:endParaRPr lang="en-US"/>
          </a:p>
        </p:txBody>
      </p:sp>
      <p:sp>
        <p:nvSpPr>
          <p:cNvPr id="7173" name="Rectangle 5"/>
          <p:cNvSpPr>
            <a:spLocks noGrp="1" noChangeArrowheads="1"/>
          </p:cNvSpPr>
          <p:nvPr>
            <p:ph type="body" idx="1"/>
          </p:nvPr>
        </p:nvSpPr>
        <p:spPr>
          <a:ln/>
        </p:spPr>
        <p:txBody>
          <a:bodyPr/>
          <a:lstStyle/>
          <a:p>
            <a:endParaRPr lang="en-US"/>
          </a:p>
        </p:txBody>
      </p:sp>
      <p:sp>
        <p:nvSpPr>
          <p:cNvPr id="7174" name="Rectangle 6"/>
          <p:cNvSpPr>
            <a:spLocks noChangeArrowheads="1"/>
          </p:cNvSpPr>
          <p:nvPr/>
        </p:nvSpPr>
        <p:spPr bwMode="auto">
          <a:xfrm>
            <a:off x="107950" y="115888"/>
            <a:ext cx="8826500" cy="6480175"/>
          </a:xfrm>
          <a:prstGeom prst="rect">
            <a:avLst/>
          </a:prstGeom>
          <a:solidFill>
            <a:schemeClr val="bg2"/>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7175" name="Rectangle 7"/>
          <p:cNvSpPr>
            <a:spLocks noChangeArrowheads="1"/>
          </p:cNvSpPr>
          <p:nvPr/>
        </p:nvSpPr>
        <p:spPr bwMode="auto">
          <a:xfrm rot="5400000">
            <a:off x="935038" y="873125"/>
            <a:ext cx="2881312" cy="3671888"/>
          </a:xfrm>
          <a:prstGeom prst="rect">
            <a:avLst/>
          </a:prstGeom>
          <a:solidFill>
            <a:srgbClr val="4D4D4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sp>
        <p:nvSpPr>
          <p:cNvPr id="7176" name="Rectangle 8"/>
          <p:cNvSpPr>
            <a:spLocks noChangeArrowheads="1"/>
          </p:cNvSpPr>
          <p:nvPr/>
        </p:nvSpPr>
        <p:spPr bwMode="auto">
          <a:xfrm>
            <a:off x="755650" y="4292600"/>
            <a:ext cx="3313113" cy="865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Medium close up</a:t>
            </a:r>
          </a:p>
        </p:txBody>
      </p:sp>
      <p:sp>
        <p:nvSpPr>
          <p:cNvPr id="7178" name="Rectangle 10"/>
          <p:cNvSpPr>
            <a:spLocks noChangeArrowheads="1"/>
          </p:cNvSpPr>
          <p:nvPr/>
        </p:nvSpPr>
        <p:spPr bwMode="auto">
          <a:xfrm rot="5400000">
            <a:off x="5041106" y="812007"/>
            <a:ext cx="2878137" cy="3816350"/>
          </a:xfrm>
          <a:prstGeom prst="rect">
            <a:avLst/>
          </a:prstGeom>
          <a:solidFill>
            <a:srgbClr val="4D4D4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sp>
        <p:nvSpPr>
          <p:cNvPr id="7180" name="Rectangle 12"/>
          <p:cNvSpPr>
            <a:spLocks noChangeArrowheads="1"/>
          </p:cNvSpPr>
          <p:nvPr/>
        </p:nvSpPr>
        <p:spPr bwMode="auto">
          <a:xfrm>
            <a:off x="4643438" y="4365625"/>
            <a:ext cx="3744912" cy="72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Extreme close up</a:t>
            </a:r>
          </a:p>
        </p:txBody>
      </p:sp>
      <p:pic>
        <p:nvPicPr>
          <p:cNvPr id="7182" name="Picture 14" descr="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382962" cy="2536825"/>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Extreme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12875"/>
            <a:ext cx="3455988" cy="25923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78632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45" y="0"/>
            <a:ext cx="8229600" cy="1143000"/>
          </a:xfrm>
        </p:spPr>
        <p:txBody>
          <a:bodyPr>
            <a:normAutofit/>
          </a:bodyPr>
          <a:lstStyle/>
          <a:p>
            <a:r>
              <a:rPr lang="en-US" sz="5400" dirty="0" smtClean="0">
                <a:solidFill>
                  <a:srgbClr val="FF6600"/>
                </a:solidFill>
              </a:rPr>
              <a:t>Camera Angles</a:t>
            </a:r>
            <a:endParaRPr lang="en-SG" sz="5400" dirty="0">
              <a:solidFill>
                <a:srgbClr val="FF6600"/>
              </a:solidFill>
            </a:endParaRPr>
          </a:p>
        </p:txBody>
      </p:sp>
      <p:sp>
        <p:nvSpPr>
          <p:cNvPr id="3" name="Content Placeholder 2"/>
          <p:cNvSpPr>
            <a:spLocks noGrp="1"/>
          </p:cNvSpPr>
          <p:nvPr>
            <p:ph idx="1"/>
          </p:nvPr>
        </p:nvSpPr>
        <p:spPr>
          <a:xfrm>
            <a:off x="0" y="1556792"/>
            <a:ext cx="4114800" cy="4525963"/>
          </a:xfrm>
        </p:spPr>
        <p:txBody>
          <a:bodyPr/>
          <a:lstStyle/>
          <a:p>
            <a:pPr>
              <a:buNone/>
            </a:pPr>
            <a:r>
              <a:rPr lang="en-SG" dirty="0" smtClean="0"/>
              <a:t>	Changing the camera angle changes the appearance and function of your shot.</a:t>
            </a:r>
            <a:endParaRPr lang="en-SG" dirty="0"/>
          </a:p>
        </p:txBody>
      </p:sp>
      <p:pic>
        <p:nvPicPr>
          <p:cNvPr id="10242" name="Picture 2"/>
          <p:cNvPicPr>
            <a:picLocks noChangeAspect="1" noChangeArrowheads="1"/>
          </p:cNvPicPr>
          <p:nvPr/>
        </p:nvPicPr>
        <p:blipFill>
          <a:blip r:embed="rId2" cstate="print"/>
          <a:srcRect/>
          <a:stretch>
            <a:fillRect/>
          </a:stretch>
        </p:blipFill>
        <p:spPr bwMode="auto">
          <a:xfrm>
            <a:off x="4788024" y="1052736"/>
            <a:ext cx="4124325" cy="5505450"/>
          </a:xfrm>
          <a:prstGeom prst="rect">
            <a:avLst/>
          </a:prstGeom>
          <a:noFill/>
          <a:ln w="9525">
            <a:noFill/>
            <a:miter lim="800000"/>
            <a:headEnd/>
            <a:tailEnd/>
          </a:ln>
        </p:spPr>
      </p:pic>
    </p:spTree>
    <p:extLst>
      <p:ext uri="{BB962C8B-B14F-4D97-AF65-F5344CB8AC3E}">
        <p14:creationId xmlns:p14="http://schemas.microsoft.com/office/powerpoint/2010/main" val="100855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1143000"/>
          </a:xfrm>
        </p:spPr>
        <p:txBody>
          <a:bodyPr>
            <a:normAutofit fontScale="90000"/>
          </a:bodyPr>
          <a:lstStyle/>
          <a:p>
            <a:r>
              <a:rPr lang="en-SG" b="1" dirty="0" smtClean="0"/>
              <a:t/>
            </a:r>
            <a:br>
              <a:rPr lang="en-SG" b="1" dirty="0" smtClean="0"/>
            </a:br>
            <a:r>
              <a:rPr lang="en-SG" sz="3100" b="1" dirty="0" smtClean="0">
                <a:solidFill>
                  <a:srgbClr val="FF6600"/>
                </a:solidFill>
              </a:rPr>
              <a:t>Vertical camera angles</a:t>
            </a:r>
            <a:r>
              <a:rPr lang="en-SG" sz="3100" dirty="0" smtClean="0">
                <a:solidFill>
                  <a:srgbClr val="FF6600"/>
                </a:solidFill>
              </a:rPr>
              <a:t>. </a:t>
            </a:r>
            <a:r>
              <a:rPr lang="en-SG" sz="2700" dirty="0" smtClean="0"/>
              <a:t/>
            </a:r>
            <a:br>
              <a:rPr lang="en-SG" sz="2700" dirty="0" smtClean="0"/>
            </a:br>
            <a:r>
              <a:rPr lang="en-SG" sz="2700" dirty="0" smtClean="0"/>
              <a:t>Moving the camera around the subject vertically while aiming at the subject creates different camera angles .</a:t>
            </a:r>
            <a:endParaRPr lang="en-SG" sz="2700" dirty="0"/>
          </a:p>
        </p:txBody>
      </p:sp>
      <p:sp>
        <p:nvSpPr>
          <p:cNvPr id="4" name="Rectangle 3"/>
          <p:cNvSpPr/>
          <p:nvPr/>
        </p:nvSpPr>
        <p:spPr>
          <a:xfrm>
            <a:off x="323528" y="4869160"/>
            <a:ext cx="8460432" cy="2031325"/>
          </a:xfrm>
          <a:prstGeom prst="rect">
            <a:avLst/>
          </a:prstGeom>
        </p:spPr>
        <p:txBody>
          <a:bodyPr wrap="square">
            <a:spAutoFit/>
          </a:bodyPr>
          <a:lstStyle/>
          <a:p>
            <a:r>
              <a:rPr lang="en-SG" b="1" dirty="0" smtClean="0">
                <a:solidFill>
                  <a:srgbClr val="FF6600"/>
                </a:solidFill>
              </a:rPr>
              <a:t>Birds Eye View </a:t>
            </a:r>
            <a:r>
              <a:rPr lang="en-SG" b="1" dirty="0" smtClean="0"/>
              <a:t>- High angle.</a:t>
            </a:r>
            <a:r>
              <a:rPr lang="en-SG" dirty="0" smtClean="0"/>
              <a:t> The camera is placed above eye level, looking downward. A high angle shot can make a character look smaller, younger, weak, confused, or more childlike.</a:t>
            </a:r>
          </a:p>
          <a:p>
            <a:r>
              <a:rPr lang="en-SG" b="1" dirty="0" smtClean="0"/>
              <a:t>Eye level.</a:t>
            </a:r>
            <a:r>
              <a:rPr lang="en-SG" dirty="0" smtClean="0"/>
              <a:t> Most commonly used. </a:t>
            </a:r>
          </a:p>
          <a:p>
            <a:r>
              <a:rPr lang="en-SG" b="1" dirty="0" smtClean="0">
                <a:solidFill>
                  <a:srgbClr val="FF6600"/>
                </a:solidFill>
              </a:rPr>
              <a:t>Worms Eye View </a:t>
            </a:r>
            <a:r>
              <a:rPr lang="en-SG" b="1" dirty="0" smtClean="0"/>
              <a:t>- Low angle.</a:t>
            </a:r>
            <a:r>
              <a:rPr lang="en-SG" dirty="0" smtClean="0"/>
              <a:t> The camera is placed below eye level, looking upward. A low angle shot can make a character look bigger, stronger, or more noble. It also gives the impression of height.</a:t>
            </a:r>
            <a:endParaRPr lang="en-SG"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95536" y="1700808"/>
            <a:ext cx="8301686" cy="3028578"/>
          </a:xfrm>
          <a:prstGeom prst="rect">
            <a:avLst/>
          </a:prstGeom>
          <a:noFill/>
          <a:ln w="9525">
            <a:noFill/>
            <a:miter lim="800000"/>
            <a:headEnd/>
            <a:tailEnd/>
          </a:ln>
        </p:spPr>
      </p:pic>
    </p:spTree>
    <p:extLst>
      <p:ext uri="{BB962C8B-B14F-4D97-AF65-F5344CB8AC3E}">
        <p14:creationId xmlns:p14="http://schemas.microsoft.com/office/powerpoint/2010/main" val="415072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4" name="Picture 2"/>
          <p:cNvPicPr>
            <a:picLocks noChangeAspect="1" noChangeArrowheads="1"/>
          </p:cNvPicPr>
          <p:nvPr/>
        </p:nvPicPr>
        <p:blipFill>
          <a:blip r:embed="rId2" cstate="print"/>
          <a:srcRect/>
          <a:stretch>
            <a:fillRect/>
          </a:stretch>
        </p:blipFill>
        <p:spPr bwMode="auto">
          <a:xfrm>
            <a:off x="1043608" y="260648"/>
            <a:ext cx="6901437" cy="3717158"/>
          </a:xfrm>
          <a:prstGeom prst="rect">
            <a:avLst/>
          </a:prstGeom>
          <a:noFill/>
          <a:ln w="9525">
            <a:noFill/>
            <a:miter lim="800000"/>
            <a:headEnd/>
            <a:tailEnd/>
          </a:ln>
        </p:spPr>
      </p:pic>
      <p:sp>
        <p:nvSpPr>
          <p:cNvPr id="6" name="Rectangle 5"/>
          <p:cNvSpPr/>
          <p:nvPr/>
        </p:nvSpPr>
        <p:spPr>
          <a:xfrm>
            <a:off x="611560" y="4797152"/>
            <a:ext cx="7776864" cy="1754327"/>
          </a:xfrm>
          <a:prstGeom prst="rect">
            <a:avLst/>
          </a:prstGeom>
        </p:spPr>
        <p:txBody>
          <a:bodyPr wrap="square">
            <a:spAutoFit/>
          </a:bodyPr>
          <a:lstStyle/>
          <a:p>
            <a:pPr algn="ctr">
              <a:buNone/>
            </a:pPr>
            <a:r>
              <a:rPr lang="en-SG" sz="3600" b="1" dirty="0" smtClean="0">
                <a:solidFill>
                  <a:srgbClr val="FF6600"/>
                </a:solidFill>
              </a:rPr>
              <a:t>	Horizontal Camera </a:t>
            </a:r>
            <a:r>
              <a:rPr lang="en-SG" sz="3600" b="1" dirty="0">
                <a:solidFill>
                  <a:srgbClr val="FF6600"/>
                </a:solidFill>
              </a:rPr>
              <a:t>A</a:t>
            </a:r>
            <a:r>
              <a:rPr lang="en-SG" sz="3600" b="1" dirty="0" smtClean="0">
                <a:solidFill>
                  <a:srgbClr val="FF6600"/>
                </a:solidFill>
              </a:rPr>
              <a:t>ngles.</a:t>
            </a:r>
          </a:p>
          <a:p>
            <a:pPr algn="ctr">
              <a:buNone/>
            </a:pPr>
            <a:endParaRPr lang="en-SG" sz="2400" b="1" dirty="0" smtClean="0"/>
          </a:p>
          <a:p>
            <a:pPr>
              <a:buNone/>
            </a:pPr>
            <a:r>
              <a:rPr lang="en-SG" sz="2400" dirty="0" smtClean="0"/>
              <a:t> Moving the camera around the subject horizontally while aiming at the subject creates different camera angles .</a:t>
            </a:r>
          </a:p>
        </p:txBody>
      </p:sp>
    </p:spTree>
    <p:extLst>
      <p:ext uri="{BB962C8B-B14F-4D97-AF65-F5344CB8AC3E}">
        <p14:creationId xmlns:p14="http://schemas.microsoft.com/office/powerpoint/2010/main" val="37589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 drama</a:t>
            </a:r>
            <a:endParaRPr lang="en-US" dirty="0"/>
          </a:p>
        </p:txBody>
      </p:sp>
      <p:pic>
        <p:nvPicPr>
          <p:cNvPr id="4" name="Content Placeholder 3"/>
          <p:cNvPicPr>
            <a:picLocks noGrp="1" noChangeAspect="1"/>
          </p:cNvPicPr>
          <p:nvPr>
            <p:ph idx="1"/>
          </p:nvPr>
        </p:nvPicPr>
        <p:blipFill>
          <a:blip r:embed="rId2"/>
          <a:stretch>
            <a:fillRect/>
          </a:stretch>
        </p:blipFill>
        <p:spPr>
          <a:xfrm>
            <a:off x="272226" y="1333074"/>
            <a:ext cx="5215246" cy="3773151"/>
          </a:xfrm>
        </p:spPr>
      </p:pic>
      <p:pic>
        <p:nvPicPr>
          <p:cNvPr id="5" name="Picture 4"/>
          <p:cNvPicPr>
            <a:picLocks noChangeAspect="1"/>
          </p:cNvPicPr>
          <p:nvPr/>
        </p:nvPicPr>
        <p:blipFill>
          <a:blip r:embed="rId3"/>
          <a:stretch>
            <a:fillRect/>
          </a:stretch>
        </p:blipFill>
        <p:spPr>
          <a:xfrm>
            <a:off x="5880100" y="1333074"/>
            <a:ext cx="2794000" cy="2921000"/>
          </a:xfrm>
          <a:prstGeom prst="rect">
            <a:avLst/>
          </a:prstGeom>
        </p:spPr>
      </p:pic>
      <p:pic>
        <p:nvPicPr>
          <p:cNvPr id="6" name="Picture 5"/>
          <p:cNvPicPr>
            <a:picLocks noChangeAspect="1"/>
          </p:cNvPicPr>
          <p:nvPr/>
        </p:nvPicPr>
        <p:blipFill>
          <a:blip r:embed="rId4"/>
          <a:stretch>
            <a:fillRect/>
          </a:stretch>
        </p:blipFill>
        <p:spPr>
          <a:xfrm>
            <a:off x="5487472" y="4394200"/>
            <a:ext cx="3289300" cy="2463800"/>
          </a:xfrm>
          <a:prstGeom prst="rect">
            <a:avLst/>
          </a:prstGeom>
        </p:spPr>
      </p:pic>
    </p:spTree>
    <p:extLst>
      <p:ext uri="{BB962C8B-B14F-4D97-AF65-F5344CB8AC3E}">
        <p14:creationId xmlns:p14="http://schemas.microsoft.com/office/powerpoint/2010/main" val="180009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dirty="0" smtClean="0">
                <a:solidFill>
                  <a:srgbClr val="FFFFFF"/>
                </a:solidFill>
              </a:rPr>
              <a:t>Composition</a:t>
            </a:r>
          </a:p>
          <a:p>
            <a:pPr marL="0" indent="0" algn="ctr">
              <a:buNone/>
            </a:pPr>
            <a:r>
              <a:rPr lang="en-US" sz="5400" dirty="0" smtClean="0">
                <a:solidFill>
                  <a:srgbClr val="FFFFFF"/>
                </a:solidFill>
              </a:rPr>
              <a:t>Framing Shots</a:t>
            </a:r>
          </a:p>
          <a:p>
            <a:pPr marL="0" indent="0" algn="ctr">
              <a:buNone/>
            </a:pPr>
            <a:r>
              <a:rPr lang="en-US" sz="5400" dirty="0" smtClean="0">
                <a:solidFill>
                  <a:srgbClr val="FFFFFF"/>
                </a:solidFill>
              </a:rPr>
              <a:t>Camera Angles</a:t>
            </a:r>
            <a:endParaRPr lang="en-US" sz="5400" dirty="0">
              <a:solidFill>
                <a:srgbClr val="FFFFFF"/>
              </a:solidFill>
            </a:endParaRPr>
          </a:p>
        </p:txBody>
      </p:sp>
    </p:spTree>
    <p:extLst>
      <p:ext uri="{BB962C8B-B14F-4D97-AF65-F5344CB8AC3E}">
        <p14:creationId xmlns:p14="http://schemas.microsoft.com/office/powerpoint/2010/main" val="2677215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82" y="274638"/>
            <a:ext cx="2951018" cy="6210210"/>
          </a:xfrm>
        </p:spPr>
        <p:txBody>
          <a:bodyPr/>
          <a:lstStyle/>
          <a:p>
            <a:r>
              <a:rPr lang="en-US" i="1" dirty="0" smtClean="0"/>
              <a:t>Dorothy Hodgkin </a:t>
            </a:r>
            <a:br>
              <a:rPr lang="en-US" i="1" dirty="0" smtClean="0"/>
            </a:br>
            <a:r>
              <a:rPr lang="en-US" dirty="0" smtClean="0"/>
              <a:t>by Maggi </a:t>
            </a:r>
            <a:r>
              <a:rPr lang="en-US" dirty="0" err="1" smtClean="0"/>
              <a:t>Hambling</a:t>
            </a:r>
            <a:endParaRPr lang="en-US" dirty="0"/>
          </a:p>
        </p:txBody>
      </p:sp>
      <p:pic>
        <p:nvPicPr>
          <p:cNvPr id="4" name="Content Placeholder 3"/>
          <p:cNvPicPr>
            <a:picLocks noGrp="1" noChangeAspect="1"/>
          </p:cNvPicPr>
          <p:nvPr>
            <p:ph idx="1"/>
          </p:nvPr>
        </p:nvPicPr>
        <p:blipFill>
          <a:blip r:embed="rId2"/>
          <a:stretch>
            <a:fillRect/>
          </a:stretch>
        </p:blipFill>
        <p:spPr>
          <a:xfrm>
            <a:off x="570016" y="274638"/>
            <a:ext cx="5038002" cy="6210210"/>
          </a:xfrm>
        </p:spPr>
      </p:pic>
    </p:spTree>
    <p:extLst>
      <p:ext uri="{BB962C8B-B14F-4D97-AF65-F5344CB8AC3E}">
        <p14:creationId xmlns:p14="http://schemas.microsoft.com/office/powerpoint/2010/main" val="1231010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a:t>
            </a:r>
            <a:endParaRPr lang="en-US" dirty="0"/>
          </a:p>
        </p:txBody>
      </p:sp>
      <p:sp>
        <p:nvSpPr>
          <p:cNvPr id="3" name="Content Placeholder 2"/>
          <p:cNvSpPr>
            <a:spLocks noGrp="1"/>
          </p:cNvSpPr>
          <p:nvPr>
            <p:ph idx="1"/>
          </p:nvPr>
        </p:nvSpPr>
        <p:spPr/>
        <p:txBody>
          <a:bodyPr/>
          <a:lstStyle/>
          <a:p>
            <a:r>
              <a:rPr lang="en-US" dirty="0" smtClean="0"/>
              <a:t>You are going to be making a portrait that tells us about the INTERNAL and EXTERNAL identity of your model. These ‘rules’ of photography are not like ‘laws’ but guides to help you to communicate meaning.</a:t>
            </a:r>
            <a:endParaRPr lang="en-US" dirty="0"/>
          </a:p>
        </p:txBody>
      </p:sp>
    </p:spTree>
    <p:extLst>
      <p:ext uri="{BB962C8B-B14F-4D97-AF65-F5344CB8AC3E}">
        <p14:creationId xmlns:p14="http://schemas.microsoft.com/office/powerpoint/2010/main" val="69281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Cartier </a:t>
            </a:r>
            <a:r>
              <a:rPr lang="en-US" dirty="0" err="1" smtClean="0"/>
              <a:t>Bresson</a:t>
            </a:r>
            <a:endParaRPr lang="en-US" dirty="0"/>
          </a:p>
        </p:txBody>
      </p:sp>
      <p:pic>
        <p:nvPicPr>
          <p:cNvPr id="4" name="Content Placeholder 3"/>
          <p:cNvPicPr>
            <a:picLocks noGrp="1" noChangeAspect="1"/>
          </p:cNvPicPr>
          <p:nvPr>
            <p:ph idx="1"/>
          </p:nvPr>
        </p:nvPicPr>
        <p:blipFill>
          <a:blip r:embed="rId2"/>
          <a:stretch>
            <a:fillRect/>
          </a:stretch>
        </p:blipFill>
        <p:spPr>
          <a:xfrm>
            <a:off x="5699333" y="1625252"/>
            <a:ext cx="2555328" cy="4525963"/>
          </a:xfrm>
        </p:spPr>
      </p:pic>
      <p:pic>
        <p:nvPicPr>
          <p:cNvPr id="6" name="Picture 5"/>
          <p:cNvPicPr>
            <a:picLocks noChangeAspect="1"/>
          </p:cNvPicPr>
          <p:nvPr/>
        </p:nvPicPr>
        <p:blipFill>
          <a:blip r:embed="rId3"/>
          <a:stretch>
            <a:fillRect/>
          </a:stretch>
        </p:blipFill>
        <p:spPr>
          <a:xfrm>
            <a:off x="1257127" y="1625252"/>
            <a:ext cx="2997200" cy="4457700"/>
          </a:xfrm>
          <a:prstGeom prst="rect">
            <a:avLst/>
          </a:prstGeom>
        </p:spPr>
      </p:pic>
    </p:spTree>
    <p:extLst>
      <p:ext uri="{BB962C8B-B14F-4D97-AF65-F5344CB8AC3E}">
        <p14:creationId xmlns:p14="http://schemas.microsoft.com/office/powerpoint/2010/main" val="189749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9090" y="1600200"/>
            <a:ext cx="6765819" cy="4525963"/>
          </a:xfrm>
        </p:spPr>
      </p:pic>
    </p:spTree>
    <p:extLst>
      <p:ext uri="{BB962C8B-B14F-4D97-AF65-F5344CB8AC3E}">
        <p14:creationId xmlns:p14="http://schemas.microsoft.com/office/powerpoint/2010/main" val="1911932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846137"/>
            <a:ext cx="3444422" cy="5166633"/>
          </a:xfrm>
        </p:spPr>
      </p:pic>
      <p:pic>
        <p:nvPicPr>
          <p:cNvPr id="5" name="Picture 4"/>
          <p:cNvPicPr>
            <a:picLocks noChangeAspect="1"/>
          </p:cNvPicPr>
          <p:nvPr/>
        </p:nvPicPr>
        <p:blipFill>
          <a:blip r:embed="rId3"/>
          <a:stretch>
            <a:fillRect/>
          </a:stretch>
        </p:blipFill>
        <p:spPr>
          <a:xfrm>
            <a:off x="4876481" y="1584735"/>
            <a:ext cx="2835460" cy="4260938"/>
          </a:xfrm>
          <a:prstGeom prst="rect">
            <a:avLst/>
          </a:prstGeom>
        </p:spPr>
      </p:pic>
    </p:spTree>
    <p:extLst>
      <p:ext uri="{BB962C8B-B14F-4D97-AF65-F5344CB8AC3E}">
        <p14:creationId xmlns:p14="http://schemas.microsoft.com/office/powerpoint/2010/main" val="2047530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9659" y="1600200"/>
            <a:ext cx="6844682" cy="4525963"/>
          </a:xfrm>
        </p:spPr>
      </p:pic>
    </p:spTree>
    <p:extLst>
      <p:ext uri="{BB962C8B-B14F-4D97-AF65-F5344CB8AC3E}">
        <p14:creationId xmlns:p14="http://schemas.microsoft.com/office/powerpoint/2010/main" val="13151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7783"/>
            <a:ext cx="8229600" cy="1143000"/>
          </a:xfrm>
        </p:spPr>
        <p:txBody>
          <a:bodyPr>
            <a:normAutofit fontScale="90000"/>
          </a:bodyPr>
          <a:lstStyle/>
          <a:p>
            <a:r>
              <a:rPr lang="en-US" dirty="0" smtClean="0"/>
              <a:t>Happy Snaps </a:t>
            </a:r>
            <a:r>
              <a:rPr lang="en-US" dirty="0" err="1" smtClean="0">
                <a:solidFill>
                  <a:srgbClr val="FF6600"/>
                </a:solidFill>
              </a:rPr>
              <a:t>vs</a:t>
            </a:r>
            <a:r>
              <a:rPr lang="en-US" dirty="0" smtClean="0"/>
              <a:t> Artistic Photographs</a:t>
            </a:r>
            <a:endParaRPr lang="en-US" dirty="0"/>
          </a:p>
        </p:txBody>
      </p:sp>
    </p:spTree>
    <p:extLst>
      <p:ext uri="{BB962C8B-B14F-4D97-AF65-F5344CB8AC3E}">
        <p14:creationId xmlns:p14="http://schemas.microsoft.com/office/powerpoint/2010/main" val="33206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COMPOSITION</a:t>
            </a:r>
            <a:endParaRPr lang="en-SG" dirty="0"/>
          </a:p>
        </p:txBody>
      </p:sp>
      <p:sp>
        <p:nvSpPr>
          <p:cNvPr id="3" name="Content Placeholder 2"/>
          <p:cNvSpPr>
            <a:spLocks noGrp="1"/>
          </p:cNvSpPr>
          <p:nvPr>
            <p:ph idx="1"/>
          </p:nvPr>
        </p:nvSpPr>
        <p:spPr/>
        <p:txBody>
          <a:bodyPr>
            <a:normAutofit lnSpcReduction="10000"/>
          </a:bodyPr>
          <a:lstStyle/>
          <a:p>
            <a:pPr>
              <a:buNone/>
            </a:pPr>
            <a:r>
              <a:rPr lang="en-SG" dirty="0" smtClean="0"/>
              <a:t>    Composition </a:t>
            </a:r>
            <a:r>
              <a:rPr lang="en-SG" dirty="0"/>
              <a:t>is about creating the picture, we decide what is in it and what is left out. </a:t>
            </a:r>
            <a:endParaRPr lang="en-SG" dirty="0" smtClean="0"/>
          </a:p>
          <a:p>
            <a:pPr>
              <a:buNone/>
            </a:pPr>
            <a:endParaRPr lang="en-SG" dirty="0" smtClean="0"/>
          </a:p>
          <a:p>
            <a:pPr>
              <a:buNone/>
            </a:pPr>
            <a:r>
              <a:rPr lang="en-SG" dirty="0"/>
              <a:t>	</a:t>
            </a:r>
            <a:r>
              <a:rPr lang="en-SG" dirty="0" smtClean="0"/>
              <a:t>Through </a:t>
            </a:r>
            <a:r>
              <a:rPr lang="en-SG" dirty="0"/>
              <a:t>the rules of composition we can create and image that the eye likes and “convince” it to glance at it a moment longer. </a:t>
            </a:r>
            <a:endParaRPr lang="en-SG" dirty="0" smtClean="0"/>
          </a:p>
          <a:p>
            <a:pPr>
              <a:buNone/>
            </a:pPr>
            <a:endParaRPr lang="en-SG" dirty="0" smtClean="0"/>
          </a:p>
          <a:p>
            <a:pPr>
              <a:buNone/>
            </a:pPr>
            <a:r>
              <a:rPr lang="en-SG" dirty="0"/>
              <a:t>	</a:t>
            </a:r>
            <a:r>
              <a:rPr lang="en-SG" dirty="0" smtClean="0"/>
              <a:t>The </a:t>
            </a:r>
            <a:r>
              <a:rPr lang="en-SG" dirty="0"/>
              <a:t>term "composition" means "Putting Together", and that's exactly what we'll do.</a:t>
            </a:r>
            <a:endParaRPr lang="en-SG" dirty="0" smtClean="0"/>
          </a:p>
          <a:p>
            <a:pPr>
              <a:buNone/>
            </a:pPr>
            <a:endParaRPr lang="en-SG" dirty="0" smtClean="0"/>
          </a:p>
          <a:p>
            <a:endParaRPr lang="en-SG" dirty="0"/>
          </a:p>
        </p:txBody>
      </p:sp>
    </p:spTree>
    <p:extLst>
      <p:ext uri="{BB962C8B-B14F-4D97-AF65-F5344CB8AC3E}">
        <p14:creationId xmlns:p14="http://schemas.microsoft.com/office/powerpoint/2010/main" val="167066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1"/>
            <a:ext cx="8229600" cy="2743200"/>
          </a:xfrm>
        </p:spPr>
        <p:txBody>
          <a:bodyPr/>
          <a:lstStyle/>
          <a:p>
            <a:pPr>
              <a:buNone/>
            </a:pPr>
            <a:r>
              <a:rPr lang="en-US" dirty="0" smtClean="0"/>
              <a:t>   The rule of thirds suggests that you divide your picture frame into thirds, both horizontally and vertically. The best location for the main subject of the photograph is at one of the points where the lines intersect.</a:t>
            </a:r>
            <a:endParaRPr lang="en-US" dirty="0"/>
          </a:p>
        </p:txBody>
      </p:sp>
      <p:pic>
        <p:nvPicPr>
          <p:cNvPr id="11266" name="Picture 2" descr="The grid show us that the tree is not at an intersection"/>
          <p:cNvPicPr>
            <a:picLocks noChangeAspect="1" noChangeArrowheads="1"/>
          </p:cNvPicPr>
          <p:nvPr/>
        </p:nvPicPr>
        <p:blipFill>
          <a:blip r:embed="rId2"/>
          <a:srcRect/>
          <a:stretch>
            <a:fillRect/>
          </a:stretch>
        </p:blipFill>
        <p:spPr bwMode="auto">
          <a:xfrm>
            <a:off x="4572000" y="3200400"/>
            <a:ext cx="4230796" cy="2828926"/>
          </a:xfrm>
          <a:prstGeom prst="rect">
            <a:avLst/>
          </a:prstGeom>
          <a:noFill/>
        </p:spPr>
      </p:pic>
      <p:pic>
        <p:nvPicPr>
          <p:cNvPr id="11272" name="Picture 8" descr="http://www.photobird.com/images/blog/2008/rule-of-thirds-redux.jpg"/>
          <p:cNvPicPr>
            <a:picLocks noChangeAspect="1" noChangeArrowheads="1"/>
          </p:cNvPicPr>
          <p:nvPr/>
        </p:nvPicPr>
        <p:blipFill>
          <a:blip r:embed="rId3"/>
          <a:srcRect/>
          <a:stretch>
            <a:fillRect/>
          </a:stretch>
        </p:blipFill>
        <p:spPr bwMode="auto">
          <a:xfrm>
            <a:off x="457199" y="3200400"/>
            <a:ext cx="4034945" cy="2733675"/>
          </a:xfrm>
          <a:prstGeom prst="rect">
            <a:avLst/>
          </a:prstGeom>
          <a:noFill/>
        </p:spPr>
      </p:pic>
    </p:spTree>
    <p:extLst>
      <p:ext uri="{BB962C8B-B14F-4D97-AF65-F5344CB8AC3E}">
        <p14:creationId xmlns:p14="http://schemas.microsoft.com/office/powerpoint/2010/main" val="3799449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7170" name="Picture 2"/>
          <p:cNvPicPr>
            <a:picLocks noGrp="1" noChangeAspect="1" noChangeArrowheads="1"/>
          </p:cNvPicPr>
          <p:nvPr>
            <p:ph idx="1"/>
          </p:nvPr>
        </p:nvPicPr>
        <p:blipFill>
          <a:blip r:embed="rId2" cstate="print"/>
          <a:srcRect/>
          <a:stretch>
            <a:fillRect/>
          </a:stretch>
        </p:blipFill>
        <p:spPr bwMode="auto">
          <a:xfrm>
            <a:off x="1043608" y="836712"/>
            <a:ext cx="7574219" cy="5044430"/>
          </a:xfrm>
          <a:prstGeom prst="rect">
            <a:avLst/>
          </a:prstGeom>
          <a:noFill/>
          <a:ln w="9525">
            <a:noFill/>
            <a:miter lim="800000"/>
            <a:headEnd/>
            <a:tailEnd/>
          </a:ln>
        </p:spPr>
      </p:pic>
    </p:spTree>
    <p:extLst>
      <p:ext uri="{BB962C8B-B14F-4D97-AF65-F5344CB8AC3E}">
        <p14:creationId xmlns:p14="http://schemas.microsoft.com/office/powerpoint/2010/main" val="425160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b="1" dirty="0" smtClean="0"/>
              <a:t>Rule of odds</a:t>
            </a:r>
            <a:br>
              <a:rPr lang="en-SG" b="1" dirty="0" smtClean="0"/>
            </a:br>
            <a:endParaRPr lang="en-SG" dirty="0"/>
          </a:p>
        </p:txBody>
      </p:sp>
      <p:sp>
        <p:nvSpPr>
          <p:cNvPr id="3" name="Content Placeholder 2"/>
          <p:cNvSpPr>
            <a:spLocks noGrp="1"/>
          </p:cNvSpPr>
          <p:nvPr>
            <p:ph idx="1"/>
          </p:nvPr>
        </p:nvSpPr>
        <p:spPr>
          <a:xfrm>
            <a:off x="0" y="4221088"/>
            <a:ext cx="8964488" cy="2376263"/>
          </a:xfrm>
        </p:spPr>
        <p:txBody>
          <a:bodyPr>
            <a:normAutofit/>
          </a:bodyPr>
          <a:lstStyle/>
          <a:p>
            <a:pPr algn="just">
              <a:buNone/>
            </a:pPr>
            <a:r>
              <a:rPr lang="en-SG" sz="2400" dirty="0" smtClean="0"/>
              <a:t>	</a:t>
            </a:r>
            <a:r>
              <a:rPr lang="en-SG" sz="2800" dirty="0" smtClean="0"/>
              <a:t>The "rule of odds" states that by framing the object of interest in an artwork with an even number of surrounding objects, it becomes more comforting to the eye, thus creates a feeling of ease and pleasure.</a:t>
            </a:r>
            <a:r>
              <a:rPr lang="en-SG" sz="2800" baseline="30000" dirty="0"/>
              <a:t> </a:t>
            </a:r>
            <a:endParaRPr lang="en-SG" sz="2800" dirty="0" smtClean="0"/>
          </a:p>
        </p:txBody>
      </p:sp>
      <p:pic>
        <p:nvPicPr>
          <p:cNvPr id="14339" name="Picture 3"/>
          <p:cNvPicPr>
            <a:picLocks noChangeAspect="1" noChangeArrowheads="1"/>
          </p:cNvPicPr>
          <p:nvPr/>
        </p:nvPicPr>
        <p:blipFill>
          <a:blip r:embed="rId2" cstate="print"/>
          <a:srcRect/>
          <a:stretch>
            <a:fillRect/>
          </a:stretch>
        </p:blipFill>
        <p:spPr bwMode="auto">
          <a:xfrm>
            <a:off x="1979712" y="908720"/>
            <a:ext cx="4701841" cy="3103215"/>
          </a:xfrm>
          <a:prstGeom prst="rect">
            <a:avLst/>
          </a:prstGeom>
          <a:noFill/>
          <a:ln w="9525">
            <a:noFill/>
            <a:miter lim="800000"/>
            <a:headEnd/>
            <a:tailEnd/>
          </a:ln>
        </p:spPr>
      </p:pic>
    </p:spTree>
    <p:extLst>
      <p:ext uri="{BB962C8B-B14F-4D97-AF65-F5344CB8AC3E}">
        <p14:creationId xmlns:p14="http://schemas.microsoft.com/office/powerpoint/2010/main" val="2979421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Space</a:t>
            </a:r>
            <a:endParaRPr lang="en-SG" b="1" dirty="0" smtClean="0"/>
          </a:p>
        </p:txBody>
      </p:sp>
      <p:sp>
        <p:nvSpPr>
          <p:cNvPr id="3" name="Content Placeholder 2"/>
          <p:cNvSpPr>
            <a:spLocks noGrp="1"/>
          </p:cNvSpPr>
          <p:nvPr>
            <p:ph idx="1"/>
          </p:nvPr>
        </p:nvSpPr>
        <p:spPr>
          <a:xfrm>
            <a:off x="457200" y="1600201"/>
            <a:ext cx="8229600" cy="1252736"/>
          </a:xfrm>
        </p:spPr>
        <p:txBody>
          <a:bodyPr>
            <a:normAutofit/>
          </a:bodyPr>
          <a:lstStyle/>
          <a:p>
            <a:pPr>
              <a:buNone/>
            </a:pPr>
            <a:r>
              <a:rPr lang="en-SG" dirty="0" smtClean="0"/>
              <a:t>Consider the impact of space in your photograph.</a:t>
            </a:r>
            <a:endParaRPr lang="en-SG" dirty="0" smtClean="0"/>
          </a:p>
          <a:p>
            <a:endParaRPr lang="en-SG" dirty="0"/>
          </a:p>
        </p:txBody>
      </p:sp>
      <p:pic>
        <p:nvPicPr>
          <p:cNvPr id="4" name="Picture 3"/>
          <p:cNvPicPr>
            <a:picLocks noChangeAspect="1"/>
          </p:cNvPicPr>
          <p:nvPr/>
        </p:nvPicPr>
        <p:blipFill>
          <a:blip r:embed="rId2"/>
          <a:stretch>
            <a:fillRect/>
          </a:stretch>
        </p:blipFill>
        <p:spPr>
          <a:xfrm>
            <a:off x="294929" y="3148234"/>
            <a:ext cx="4641026" cy="3077202"/>
          </a:xfrm>
          <a:prstGeom prst="rect">
            <a:avLst/>
          </a:prstGeom>
        </p:spPr>
      </p:pic>
      <p:pic>
        <p:nvPicPr>
          <p:cNvPr id="5" name="Picture 4"/>
          <p:cNvPicPr>
            <a:picLocks noChangeAspect="1"/>
          </p:cNvPicPr>
          <p:nvPr/>
        </p:nvPicPr>
        <p:blipFill>
          <a:blip r:embed="rId3"/>
          <a:stretch>
            <a:fillRect/>
          </a:stretch>
        </p:blipFill>
        <p:spPr>
          <a:xfrm>
            <a:off x="5207000" y="3148234"/>
            <a:ext cx="3479800" cy="2336800"/>
          </a:xfrm>
          <a:prstGeom prst="rect">
            <a:avLst/>
          </a:prstGeom>
        </p:spPr>
      </p:pic>
    </p:spTree>
    <p:extLst>
      <p:ext uri="{BB962C8B-B14F-4D97-AF65-F5344CB8AC3E}">
        <p14:creationId xmlns:p14="http://schemas.microsoft.com/office/powerpoint/2010/main" val="286789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2133600"/>
          </a:xfrm>
        </p:spPr>
        <p:txBody>
          <a:bodyPr/>
          <a:lstStyle/>
          <a:p>
            <a:pPr>
              <a:buNone/>
            </a:pPr>
            <a:r>
              <a:rPr lang="en-US" dirty="0" smtClean="0"/>
              <a:t>   In portrait photographs, if the subject is not looking into the camera but across the frame, more space should be given to the direction of their gaze.</a:t>
            </a:r>
          </a:p>
          <a:p>
            <a:endParaRPr lang="en-US" dirty="0"/>
          </a:p>
        </p:txBody>
      </p:sp>
      <p:pic>
        <p:nvPicPr>
          <p:cNvPr id="14340" name="Picture 4" descr="http://www.nla.gov.au/pub/nlanews/2001/nov01/images/a03i01.jpg"/>
          <p:cNvPicPr>
            <a:picLocks noChangeAspect="1" noChangeArrowheads="1"/>
          </p:cNvPicPr>
          <p:nvPr/>
        </p:nvPicPr>
        <p:blipFill>
          <a:blip r:embed="rId2"/>
          <a:srcRect/>
          <a:stretch>
            <a:fillRect/>
          </a:stretch>
        </p:blipFill>
        <p:spPr bwMode="auto">
          <a:xfrm>
            <a:off x="2971800" y="1981200"/>
            <a:ext cx="4279900" cy="4416857"/>
          </a:xfrm>
          <a:prstGeom prst="rect">
            <a:avLst/>
          </a:prstGeom>
          <a:noFill/>
        </p:spPr>
      </p:pic>
    </p:spTree>
    <p:extLst>
      <p:ext uri="{BB962C8B-B14F-4D97-AF65-F5344CB8AC3E}">
        <p14:creationId xmlns:p14="http://schemas.microsoft.com/office/powerpoint/2010/main" val="396577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TotalTime>
  <Words>317</Words>
  <Application>Microsoft Macintosh PowerPoint</Application>
  <PresentationFormat>On-screen Show (4:3)</PresentationFormat>
  <Paragraphs>45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Chicago House_trial</vt:lpstr>
      <vt:lpstr>Gilligans Island</vt:lpstr>
      <vt:lpstr>Arial</vt:lpstr>
      <vt:lpstr>Office Theme</vt:lpstr>
      <vt:lpstr>Basic Photography   Workshop</vt:lpstr>
      <vt:lpstr>PowerPoint Presentation</vt:lpstr>
      <vt:lpstr>Happy Snaps vs Artistic Photographs</vt:lpstr>
      <vt:lpstr>COMPOSITION</vt:lpstr>
      <vt:lpstr>PowerPoint Presentation</vt:lpstr>
      <vt:lpstr>PowerPoint Presentation</vt:lpstr>
      <vt:lpstr>Rule of odds </vt:lpstr>
      <vt:lpstr>Space</vt:lpstr>
      <vt:lpstr>PowerPoint Presentation</vt:lpstr>
      <vt:lpstr>PowerPoint Presentation</vt:lpstr>
      <vt:lpstr>PowerPoint Presentation</vt:lpstr>
      <vt:lpstr>Framing Shots </vt:lpstr>
      <vt:lpstr>Framing shots  </vt:lpstr>
      <vt:lpstr>PowerPoint Presentation</vt:lpstr>
      <vt:lpstr>PowerPoint Presentation</vt:lpstr>
      <vt:lpstr>Camera Angles</vt:lpstr>
      <vt:lpstr> Vertical camera angles.  Moving the camera around the subject vertically while aiming at the subject creates different camera angles .</vt:lpstr>
      <vt:lpstr>PowerPoint Presentation</vt:lpstr>
      <vt:lpstr>Lighting - drama</vt:lpstr>
      <vt:lpstr>Dorothy Hodgkin  by Maggi Hambling</vt:lpstr>
      <vt:lpstr>MEANING</vt:lpstr>
      <vt:lpstr>Cartier Bresson</vt:lpstr>
      <vt:lpstr>PowerPoint Presentation</vt:lpstr>
      <vt:lpstr>PowerPoint Presentation</vt:lpstr>
      <vt:lpstr>PowerPoint Presentation</vt:lpstr>
    </vt:vector>
  </TitlesOfParts>
  <Company>United World College of South East Asia</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 &amp; Photoshop</dc:title>
  <dc:creator>Kymaree Sheather</dc:creator>
  <cp:lastModifiedBy>rkeys@abaoman.org</cp:lastModifiedBy>
  <cp:revision>29</cp:revision>
  <dcterms:created xsi:type="dcterms:W3CDTF">2012-07-11T02:02:21Z</dcterms:created>
  <dcterms:modified xsi:type="dcterms:W3CDTF">2016-09-25T09:04:24Z</dcterms:modified>
</cp:coreProperties>
</file>