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2"/>
    <p:restoredTop sz="93119"/>
  </p:normalViewPr>
  <p:slideViewPr>
    <p:cSldViewPr snapToGrid="0" snapToObjects="1">
      <p:cViewPr>
        <p:scale>
          <a:sx n="140" d="100"/>
          <a:sy n="140" d="100"/>
        </p:scale>
        <p:origin x="144"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A321E-8F3B-4C4B-9F96-9034508647C0}" type="datetimeFigureOut">
              <a:rPr lang="en-US" smtClean="0"/>
              <a:t>11/27/16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28671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A321E-8F3B-4C4B-9F96-9034508647C0}" type="datetimeFigureOut">
              <a:rPr lang="en-US" smtClean="0"/>
              <a:t>11/27/16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119568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A321E-8F3B-4C4B-9F96-9034508647C0}" type="datetimeFigureOut">
              <a:rPr lang="en-US" smtClean="0"/>
              <a:t>11/27/16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191615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A321E-8F3B-4C4B-9F96-9034508647C0}" type="datetimeFigureOut">
              <a:rPr lang="en-US" smtClean="0"/>
              <a:t>11/27/16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3775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A321E-8F3B-4C4B-9F96-9034508647C0}" type="datetimeFigureOut">
              <a:rPr lang="en-US" smtClean="0"/>
              <a:t>11/27/16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39955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A321E-8F3B-4C4B-9F96-9034508647C0}" type="datetimeFigureOut">
              <a:rPr lang="en-US" smtClean="0"/>
              <a:t>11/27/16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14449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A321E-8F3B-4C4B-9F96-9034508647C0}" type="datetimeFigureOut">
              <a:rPr lang="en-US" smtClean="0"/>
              <a:t>11/27/16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188275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A321E-8F3B-4C4B-9F96-9034508647C0}" type="datetimeFigureOut">
              <a:rPr lang="en-US" smtClean="0"/>
              <a:t>11/27/16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36252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A321E-8F3B-4C4B-9F96-9034508647C0}" type="datetimeFigureOut">
              <a:rPr lang="en-US" smtClean="0"/>
              <a:t>11/27/16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47483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A321E-8F3B-4C4B-9F96-9034508647C0}" type="datetimeFigureOut">
              <a:rPr lang="en-US" smtClean="0"/>
              <a:t>11/27/16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52252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A321E-8F3B-4C4B-9F96-9034508647C0}" type="datetimeFigureOut">
              <a:rPr lang="en-US" smtClean="0"/>
              <a:t>11/27/16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1084993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A321E-8F3B-4C4B-9F96-9034508647C0}" type="datetimeFigureOut">
              <a:rPr lang="en-US" smtClean="0"/>
              <a:t>11/27/16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A203F-5DC9-3A42-9695-612A30366814}" type="slidenum">
              <a:rPr lang="en-US" smtClean="0"/>
              <a:t>‹#›</a:t>
            </a:fld>
            <a:endParaRPr lang="en-US"/>
          </a:p>
        </p:txBody>
      </p:sp>
    </p:spTree>
    <p:extLst>
      <p:ext uri="{BB962C8B-B14F-4D97-AF65-F5344CB8AC3E}">
        <p14:creationId xmlns:p14="http://schemas.microsoft.com/office/powerpoint/2010/main" val="136833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s://anderson.stanford.edu/work_decade/1971-1980" TargetMode="External"/><Relationship Id="rId4" Type="http://schemas.openxmlformats.org/officeDocument/2006/relationships/image" Target="../media/image7.jpg"/><Relationship Id="rId5" Type="http://schemas.openxmlformats.org/officeDocument/2006/relationships/image" Target="../media/image8.tiff"/><Relationship Id="rId6" Type="http://schemas.openxmlformats.org/officeDocument/2006/relationships/image" Target="../media/image9.tiff"/><Relationship Id="rId7" Type="http://schemas.openxmlformats.org/officeDocument/2006/relationships/image" Target="../media/image10.tiff"/><Relationship Id="rId8" Type="http://schemas.openxmlformats.org/officeDocument/2006/relationships/image" Target="../media/image11.tiff"/><Relationship Id="rId9"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hyperlink" Target="https://anderson.stanford.edu/work_artist/richard-diebenkor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hyperlink" Target="https://www.goodreads.com/author/show/264979.Hokusai_Katsushika" TargetMode="External"/><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 Portfolio/Visual Arts Journal</a:t>
            </a:r>
            <a:endParaRPr lang="en-US" dirty="0"/>
          </a:p>
        </p:txBody>
      </p:sp>
      <p:sp>
        <p:nvSpPr>
          <p:cNvPr id="3" name="Subtitle 2"/>
          <p:cNvSpPr>
            <a:spLocks noGrp="1"/>
          </p:cNvSpPr>
          <p:nvPr>
            <p:ph type="subTitle" idx="1"/>
          </p:nvPr>
        </p:nvSpPr>
        <p:spPr/>
        <p:txBody>
          <a:bodyPr/>
          <a:lstStyle/>
          <a:p>
            <a:r>
              <a:rPr lang="en-US" dirty="0" smtClean="0"/>
              <a:t>Revised criteria – ensure you KNOW what is expected</a:t>
            </a:r>
            <a:r>
              <a:rPr lang="is-IS" dirty="0" smtClean="0"/>
              <a:t>…..</a:t>
            </a:r>
            <a:endParaRPr lang="en-US" dirty="0"/>
          </a:p>
        </p:txBody>
      </p:sp>
    </p:spTree>
    <p:extLst>
      <p:ext uri="{BB962C8B-B14F-4D97-AF65-F5344CB8AC3E}">
        <p14:creationId xmlns:p14="http://schemas.microsoft.com/office/powerpoint/2010/main" val="1931469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128" y="2378100"/>
            <a:ext cx="2064961" cy="338233"/>
          </a:xfrm>
        </p:spPr>
        <p:txBody>
          <a:bodyPr>
            <a:normAutofit fontScale="90000"/>
          </a:bodyPr>
          <a:lstStyle/>
          <a:p>
            <a:r>
              <a:rPr lang="en-US" sz="1200" dirty="0" smtClean="0"/>
              <a:t/>
            </a:r>
            <a:br>
              <a:rPr lang="en-US" sz="1200" dirty="0" smtClean="0"/>
            </a:br>
            <a:r>
              <a:rPr lang="en-US" sz="1200" dirty="0" smtClean="0"/>
              <a:t>http://</a:t>
            </a:r>
            <a:r>
              <a:rPr lang="en-US" sz="1200" dirty="0" err="1" smtClean="0"/>
              <a:t>www.ocma.net</a:t>
            </a:r>
            <a:r>
              <a:rPr lang="en-US" sz="1200" dirty="0" smtClean="0"/>
              <a:t>/exhibition/</a:t>
            </a:r>
            <a:r>
              <a:rPr lang="en-US" sz="1200" dirty="0" err="1" smtClean="0"/>
              <a:t>richard</a:t>
            </a:r>
            <a:r>
              <a:rPr lang="en-US" sz="1200" dirty="0" smtClean="0"/>
              <a:t>-</a:t>
            </a:r>
            <a:r>
              <a:rPr lang="en-US" sz="1200" dirty="0" err="1" smtClean="0"/>
              <a:t>diebenkorn</a:t>
            </a:r>
            <a:r>
              <a:rPr lang="en-US" sz="1200" dirty="0" smtClean="0"/>
              <a:t>-ocean-park-series</a:t>
            </a:r>
            <a:endParaRPr lang="en-US" sz="1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1454" y="547166"/>
            <a:ext cx="1724025" cy="172402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06" y="2747330"/>
            <a:ext cx="3987257" cy="3987257"/>
          </a:xfrm>
          <a:prstGeom prst="rect">
            <a:avLst/>
          </a:prstGeom>
        </p:spPr>
      </p:pic>
      <p:sp>
        <p:nvSpPr>
          <p:cNvPr id="7" name="TextBox 6"/>
          <p:cNvSpPr txBox="1"/>
          <p:nvPr/>
        </p:nvSpPr>
        <p:spPr>
          <a:xfrm>
            <a:off x="242468" y="259214"/>
            <a:ext cx="4221678" cy="2339102"/>
          </a:xfrm>
          <a:prstGeom prst="rect">
            <a:avLst/>
          </a:prstGeom>
          <a:noFill/>
        </p:spPr>
        <p:txBody>
          <a:bodyPr wrap="square" rtlCol="0">
            <a:spAutoFit/>
          </a:bodyPr>
          <a:lstStyle/>
          <a:p>
            <a:r>
              <a:rPr lang="en-US" b="1" dirty="0" smtClean="0"/>
              <a:t>Trip to the souk in </a:t>
            </a:r>
            <a:r>
              <a:rPr lang="en-US" b="1" dirty="0" err="1" smtClean="0"/>
              <a:t>Mutrah</a:t>
            </a:r>
            <a:r>
              <a:rPr lang="en-US" b="1" dirty="0" smtClean="0"/>
              <a:t>, Muscat</a:t>
            </a:r>
            <a:r>
              <a:rPr lang="en-US" dirty="0" smtClean="0"/>
              <a:t>. </a:t>
            </a:r>
            <a:r>
              <a:rPr lang="en-US" sz="1600" dirty="0" smtClean="0"/>
              <a:t>Using the elements and principles of design to look for source material for an art work.</a:t>
            </a:r>
          </a:p>
          <a:p>
            <a:r>
              <a:rPr lang="en-US" sz="1600" dirty="0" smtClean="0"/>
              <a:t>This sign saying ‘artist’ – a passage with a light at the end – seemed a good place to start</a:t>
            </a:r>
            <a:r>
              <a:rPr lang="is-IS" sz="1600" dirty="0" smtClean="0"/>
              <a:t>….... </a:t>
            </a:r>
            <a:r>
              <a:rPr lang="en-US" sz="1600" dirty="0" smtClean="0"/>
              <a:t>T</a:t>
            </a:r>
            <a:r>
              <a:rPr lang="is-IS" sz="1600" dirty="0" smtClean="0"/>
              <a:t>he arrangement of shape and space was what caught my eye first and led me to take the photograph – it was only after looking more closely I saw the sign. </a:t>
            </a:r>
            <a:endParaRPr lang="en-US" sz="1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454" y="2469397"/>
            <a:ext cx="2012016" cy="229944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2787" y="507620"/>
            <a:ext cx="1487446" cy="17690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7051" y="502167"/>
            <a:ext cx="1091251" cy="1258332"/>
          </a:xfrm>
          <a:prstGeom prst="rect">
            <a:avLst/>
          </a:prstGeom>
        </p:spPr>
      </p:pic>
      <p:sp>
        <p:nvSpPr>
          <p:cNvPr id="12" name="TextBox 11"/>
          <p:cNvSpPr txBox="1"/>
          <p:nvPr/>
        </p:nvSpPr>
        <p:spPr>
          <a:xfrm>
            <a:off x="9708302" y="507620"/>
            <a:ext cx="1850256" cy="2308324"/>
          </a:xfrm>
          <a:prstGeom prst="rect">
            <a:avLst/>
          </a:prstGeom>
          <a:noFill/>
        </p:spPr>
        <p:txBody>
          <a:bodyPr wrap="square" rtlCol="0">
            <a:spAutoFit/>
          </a:bodyPr>
          <a:lstStyle/>
          <a:p>
            <a:r>
              <a:rPr lang="en-US" sz="1200" dirty="0" smtClean="0"/>
              <a:t>The geometry and range of hue and surface in the photographs reminded me of the work of Richard </a:t>
            </a:r>
            <a:r>
              <a:rPr lang="en-US" sz="1200" dirty="0" err="1" smtClean="0"/>
              <a:t>Diebenkorn</a:t>
            </a:r>
            <a:r>
              <a:rPr lang="en-US" sz="1200" dirty="0" smtClean="0"/>
              <a:t> ( 20</a:t>
            </a:r>
            <a:r>
              <a:rPr lang="en-US" sz="1200" baseline="30000" dirty="0" smtClean="0"/>
              <a:t>th</a:t>
            </a:r>
            <a:r>
              <a:rPr lang="en-US" sz="1200" dirty="0" smtClean="0"/>
              <a:t> Century American). His paintings refer to a wider landscape/place but the way he layers paint and composes could be a useful starting point for my own approach. </a:t>
            </a:r>
            <a:endParaRPr lang="en-US" sz="1200" dirty="0"/>
          </a:p>
        </p:txBody>
      </p:sp>
      <p:sp>
        <p:nvSpPr>
          <p:cNvPr id="13" name="TextBox 12"/>
          <p:cNvSpPr txBox="1"/>
          <p:nvPr/>
        </p:nvSpPr>
        <p:spPr>
          <a:xfrm>
            <a:off x="6924037" y="2894271"/>
            <a:ext cx="4812632" cy="584775"/>
          </a:xfrm>
          <a:prstGeom prst="rect">
            <a:avLst/>
          </a:prstGeom>
          <a:noFill/>
        </p:spPr>
        <p:txBody>
          <a:bodyPr wrap="square" rtlCol="0">
            <a:spAutoFit/>
          </a:bodyPr>
          <a:lstStyle/>
          <a:p>
            <a:r>
              <a:rPr lang="en-US" b="1" i="1" dirty="0" smtClean="0"/>
              <a:t>“Copying photographs is boring” Peter </a:t>
            </a:r>
            <a:r>
              <a:rPr lang="en-US" b="1" i="1" dirty="0" err="1" smtClean="0"/>
              <a:t>Doig</a:t>
            </a:r>
            <a:endParaRPr lang="en-US" b="1" i="1" dirty="0" smtClean="0"/>
          </a:p>
          <a:p>
            <a:r>
              <a:rPr lang="en-US" sz="1400" dirty="0" smtClean="0"/>
              <a:t>https://</a:t>
            </a:r>
            <a:r>
              <a:rPr lang="en-US" sz="1400" dirty="0" err="1" smtClean="0"/>
              <a:t>www.youtube.com</a:t>
            </a:r>
            <a:r>
              <a:rPr lang="en-US" sz="1400" dirty="0" smtClean="0"/>
              <a:t>/</a:t>
            </a:r>
            <a:r>
              <a:rPr lang="en-US" sz="1400" dirty="0" err="1" smtClean="0"/>
              <a:t>watch?v</a:t>
            </a:r>
            <a:r>
              <a:rPr lang="en-US" sz="1400" dirty="0" smtClean="0"/>
              <a:t>=rVzxWFRrYD4</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1120" y="4740958"/>
            <a:ext cx="3126414" cy="2099490"/>
          </a:xfrm>
          <a:prstGeom prst="rect">
            <a:avLst/>
          </a:prstGeom>
        </p:spPr>
      </p:pic>
      <p:sp>
        <p:nvSpPr>
          <p:cNvPr id="15" name="TextBox 14"/>
          <p:cNvSpPr txBox="1"/>
          <p:nvPr/>
        </p:nvSpPr>
        <p:spPr>
          <a:xfrm>
            <a:off x="7025128" y="3541183"/>
            <a:ext cx="5077225" cy="1477328"/>
          </a:xfrm>
          <a:prstGeom prst="rect">
            <a:avLst/>
          </a:prstGeom>
          <a:noFill/>
        </p:spPr>
        <p:txBody>
          <a:bodyPr wrap="square" rtlCol="0">
            <a:spAutoFit/>
          </a:bodyPr>
          <a:lstStyle/>
          <a:p>
            <a:r>
              <a:rPr lang="en-US" dirty="0" smtClean="0"/>
              <a:t>Peter </a:t>
            </a:r>
            <a:r>
              <a:rPr lang="en-US" dirty="0" err="1" smtClean="0"/>
              <a:t>Doig</a:t>
            </a:r>
            <a:r>
              <a:rPr lang="en-US" dirty="0" smtClean="0"/>
              <a:t> is another </a:t>
            </a:r>
            <a:r>
              <a:rPr lang="en-US" dirty="0" smtClean="0"/>
              <a:t>painter (contemporary Scottish) </a:t>
            </a:r>
            <a:r>
              <a:rPr lang="en-US" dirty="0" smtClean="0"/>
              <a:t>who layers </a:t>
            </a:r>
            <a:r>
              <a:rPr lang="en-US" dirty="0" err="1" smtClean="0"/>
              <a:t>colour</a:t>
            </a:r>
            <a:r>
              <a:rPr lang="en-US" dirty="0" smtClean="0"/>
              <a:t> in his work – I must make sure the painting is not simply a ‘copy’ of the </a:t>
            </a:r>
            <a:r>
              <a:rPr lang="en-US" dirty="0" smtClean="0"/>
              <a:t>photograph but the start of a journey – I want to be surprised </a:t>
            </a:r>
            <a:r>
              <a:rPr lang="is-IS" dirty="0" smtClean="0"/>
              <a:t>…</a:t>
            </a:r>
            <a:endParaRPr lang="en-US" dirty="0"/>
          </a:p>
        </p:txBody>
      </p:sp>
      <p:sp>
        <p:nvSpPr>
          <p:cNvPr id="16" name="Rectangle 15"/>
          <p:cNvSpPr/>
          <p:nvPr/>
        </p:nvSpPr>
        <p:spPr>
          <a:xfrm>
            <a:off x="7371390" y="5679677"/>
            <a:ext cx="1372436" cy="1077218"/>
          </a:xfrm>
          <a:prstGeom prst="rect">
            <a:avLst/>
          </a:prstGeom>
        </p:spPr>
        <p:txBody>
          <a:bodyPr wrap="square">
            <a:spAutoFit/>
          </a:bodyPr>
          <a:lstStyle/>
          <a:p>
            <a:r>
              <a:rPr lang="en-US" sz="1600" dirty="0" smtClean="0"/>
              <a:t>http://</a:t>
            </a:r>
            <a:r>
              <a:rPr lang="en-US" sz="1600" dirty="0" err="1" smtClean="0"/>
              <a:t>www.contemporaryartcurator.com</a:t>
            </a:r>
            <a:r>
              <a:rPr lang="en-US" sz="1600" dirty="0" smtClean="0"/>
              <a:t>/peter-</a:t>
            </a:r>
            <a:r>
              <a:rPr lang="en-US" sz="1600" dirty="0" err="1" smtClean="0"/>
              <a:t>doig</a:t>
            </a:r>
            <a:r>
              <a:rPr lang="en-US" sz="1600" dirty="0" smtClean="0"/>
              <a:t>/</a:t>
            </a:r>
            <a:endParaRPr lang="en-US" sz="1600" dirty="0"/>
          </a:p>
        </p:txBody>
      </p:sp>
      <p:sp>
        <p:nvSpPr>
          <p:cNvPr id="17" name="TextBox 16"/>
          <p:cNvSpPr txBox="1"/>
          <p:nvPr/>
        </p:nvSpPr>
        <p:spPr>
          <a:xfrm>
            <a:off x="4590521" y="4995333"/>
            <a:ext cx="2724679" cy="1538883"/>
          </a:xfrm>
          <a:prstGeom prst="rect">
            <a:avLst/>
          </a:prstGeom>
          <a:noFill/>
        </p:spPr>
        <p:txBody>
          <a:bodyPr wrap="square" rtlCol="0">
            <a:spAutoFit/>
          </a:bodyPr>
          <a:lstStyle/>
          <a:p>
            <a:r>
              <a:rPr lang="en-US" sz="1600" dirty="0" smtClean="0"/>
              <a:t>Kirby Ferguson proposes that a model for creativity is ‘copy, transform, combine’ –  I need to make some studies </a:t>
            </a:r>
            <a:r>
              <a:rPr lang="en-US" sz="1600" dirty="0" smtClean="0"/>
              <a:t>inspired by </a:t>
            </a:r>
            <a:r>
              <a:rPr lang="en-US" sz="1600" dirty="0" smtClean="0"/>
              <a:t>these artists </a:t>
            </a:r>
            <a:r>
              <a:rPr lang="en-US" sz="1600" dirty="0" smtClean="0"/>
              <a:t>work.</a:t>
            </a:r>
            <a:endParaRPr lang="en-US" sz="1600" dirty="0" smtClean="0"/>
          </a:p>
          <a:p>
            <a:r>
              <a:rPr lang="en-US" sz="1400" b="1" dirty="0" smtClean="0"/>
              <a:t>http://</a:t>
            </a:r>
            <a:r>
              <a:rPr lang="en-US" sz="1400" b="1" dirty="0" err="1" smtClean="0"/>
              <a:t>everythingisaremix.info</a:t>
            </a:r>
            <a:endParaRPr lang="en-US" sz="1400" b="1" dirty="0"/>
          </a:p>
        </p:txBody>
      </p:sp>
    </p:spTree>
    <p:extLst>
      <p:ext uri="{BB962C8B-B14F-4D97-AF65-F5344CB8AC3E}">
        <p14:creationId xmlns:p14="http://schemas.microsoft.com/office/powerpoint/2010/main" val="1026037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0952" y="492369"/>
            <a:ext cx="3089031" cy="1195754"/>
          </a:xfrm>
        </p:spPr>
        <p:txBody>
          <a:bodyPr>
            <a:normAutofit fontScale="90000"/>
          </a:bodyPr>
          <a:lstStyle/>
          <a:p>
            <a:r>
              <a:rPr lang="en-US" sz="1600" dirty="0" smtClean="0">
                <a:hlinkClick r:id="rId2"/>
              </a:rPr>
              <a:t>Richard </a:t>
            </a:r>
            <a:r>
              <a:rPr lang="en-US" sz="1600" dirty="0">
                <a:hlinkClick r:id="rId2"/>
              </a:rPr>
              <a:t>Diebenkorn</a:t>
            </a:r>
            <a:r>
              <a:rPr lang="en-US" sz="1600" dirty="0"/>
              <a:t/>
            </a:r>
            <a:br>
              <a:rPr lang="en-US" sz="1600" dirty="0"/>
            </a:br>
            <a:r>
              <a:rPr lang="nl-NL" sz="1600" dirty="0" smtClean="0"/>
              <a:t>b</a:t>
            </a:r>
            <a:r>
              <a:rPr lang="nl-NL" sz="1600" dirty="0"/>
              <a:t>. 1922, Portland, OR</a:t>
            </a:r>
            <a:br>
              <a:rPr lang="nl-NL" sz="1600" dirty="0"/>
            </a:br>
            <a:r>
              <a:rPr lang="tr-TR" sz="1600" dirty="0" smtClean="0"/>
              <a:t>d</a:t>
            </a:r>
            <a:r>
              <a:rPr lang="tr-TR" sz="1600" dirty="0"/>
              <a:t>. 1993, Berkeley, CA</a:t>
            </a:r>
            <a:br>
              <a:rPr lang="tr-TR" sz="1600" dirty="0"/>
            </a:br>
            <a:r>
              <a:rPr lang="tr-TR" sz="1600" i="1" dirty="0" smtClean="0"/>
              <a:t>Ocean </a:t>
            </a:r>
            <a:r>
              <a:rPr lang="tr-TR" sz="1600" i="1" dirty="0"/>
              <a:t>Park #</a:t>
            </a:r>
            <a:r>
              <a:rPr lang="tr-TR" sz="1600" i="1" dirty="0" smtClean="0"/>
              <a:t>60</a:t>
            </a:r>
            <a:r>
              <a:rPr lang="tr-TR" sz="1600" dirty="0"/>
              <a:t> </a:t>
            </a:r>
            <a:r>
              <a:rPr lang="is-IS" sz="1600" dirty="0" smtClean="0">
                <a:hlinkClick r:id="rId3"/>
              </a:rPr>
              <a:t>1973</a:t>
            </a:r>
            <a:r>
              <a:rPr lang="is-IS" sz="1600" dirty="0"/>
              <a:t/>
            </a:r>
            <a:br>
              <a:rPr lang="is-IS" sz="1600" dirty="0"/>
            </a:br>
            <a:r>
              <a:rPr lang="en-US" sz="1800" dirty="0" smtClean="0"/>
              <a:t>oil </a:t>
            </a:r>
            <a:r>
              <a:rPr lang="en-US" sz="1800" dirty="0"/>
              <a:t>on </a:t>
            </a:r>
            <a:r>
              <a:rPr lang="en-US" sz="1800" dirty="0" smtClean="0"/>
              <a:t>canvas </a:t>
            </a:r>
            <a:r>
              <a:rPr lang="nb-NO" sz="1800" dirty="0" smtClean="0"/>
              <a:t>93 </a:t>
            </a:r>
            <a:r>
              <a:rPr lang="nb-NO" sz="1800" dirty="0"/>
              <a:t>x 81 1/4 in.</a:t>
            </a:r>
            <a:endParaRPr lang="en-US" sz="1800" dirty="0"/>
          </a:p>
        </p:txBody>
      </p:sp>
      <p:sp>
        <p:nvSpPr>
          <p:cNvPr id="5" name="TextBox 4"/>
          <p:cNvSpPr txBox="1"/>
          <p:nvPr/>
        </p:nvSpPr>
        <p:spPr>
          <a:xfrm>
            <a:off x="8384648" y="1576072"/>
            <a:ext cx="3264281" cy="3631763"/>
          </a:xfrm>
          <a:prstGeom prst="rect">
            <a:avLst/>
          </a:prstGeom>
          <a:noFill/>
        </p:spPr>
        <p:txBody>
          <a:bodyPr wrap="square" rtlCol="0">
            <a:spAutoFit/>
          </a:bodyPr>
          <a:lstStyle/>
          <a:p>
            <a:r>
              <a:rPr lang="en-US" sz="1400" dirty="0"/>
              <a:t>"He painted and repainted," says Bancroft. "He would scrape away, paint some more. He would focus on one area and decide he would move onto another and destroy something he had worked on for quite a while because he felt like he was treating it too preciously and he identified it as just wanting to get everything right. Everything right. Light, color, space, volume, the whole composition. But he wasn't afraid to show the mistakes</a:t>
            </a:r>
            <a:r>
              <a:rPr lang="en-US" sz="1400" dirty="0" smtClean="0"/>
              <a:t>.” Sarah Bancroft, Curator Orange county Museum of Art </a:t>
            </a:r>
            <a:r>
              <a:rPr lang="en-US" sz="1600" dirty="0" smtClean="0"/>
              <a:t>http://</a:t>
            </a:r>
            <a:r>
              <a:rPr lang="en-US" sz="1600" dirty="0" err="1" smtClean="0"/>
              <a:t>www.npr.org</a:t>
            </a:r>
            <a:r>
              <a:rPr lang="en-US" sz="1600" dirty="0" smtClean="0"/>
              <a:t>/2012/03/02/147722483/in-ocean-park-gentle-portraits-of-</a:t>
            </a:r>
            <a:r>
              <a:rPr lang="en-US" sz="1600" dirty="0" err="1" smtClean="0"/>
              <a:t>california</a:t>
            </a:r>
            <a:r>
              <a:rPr lang="en-US" sz="1600" dirty="0" smtClean="0"/>
              <a:t>-light</a:t>
            </a:r>
            <a:endParaRPr lang="en-US" sz="1600"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44858" y="608117"/>
            <a:ext cx="3762106" cy="4299550"/>
          </a:xfrm>
        </p:spPr>
      </p:pic>
      <p:cxnSp>
        <p:nvCxnSpPr>
          <p:cNvPr id="13" name="Straight Arrow Connector 12"/>
          <p:cNvCxnSpPr/>
          <p:nvPr/>
        </p:nvCxnSpPr>
        <p:spPr>
          <a:xfrm flipV="1">
            <a:off x="3788842" y="1259305"/>
            <a:ext cx="1216295" cy="3167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396251" y="592486"/>
            <a:ext cx="3528257" cy="2246769"/>
          </a:xfrm>
          <a:prstGeom prst="rect">
            <a:avLst/>
          </a:prstGeom>
          <a:noFill/>
        </p:spPr>
        <p:txBody>
          <a:bodyPr wrap="square" rtlCol="0">
            <a:spAutoFit/>
          </a:bodyPr>
          <a:lstStyle/>
          <a:p>
            <a:r>
              <a:rPr lang="en-US" sz="1000" dirty="0" smtClean="0"/>
              <a:t>Layered </a:t>
            </a:r>
            <a:r>
              <a:rPr lang="en-US" sz="1000" dirty="0" err="1" smtClean="0"/>
              <a:t>colour</a:t>
            </a:r>
            <a:r>
              <a:rPr lang="en-US" sz="1000" dirty="0" smtClean="0"/>
              <a:t> – evidence of painting being process as per the Bancroft quote ( right) </a:t>
            </a:r>
            <a:r>
              <a:rPr lang="en-US" sz="1000" dirty="0"/>
              <a:t>Being able to see the layers underneath – like a map that has been painted over – also the </a:t>
            </a:r>
            <a:r>
              <a:rPr lang="en-US" sz="1000" dirty="0" err="1"/>
              <a:t>colours</a:t>
            </a:r>
            <a:r>
              <a:rPr lang="en-US" sz="1000" dirty="0"/>
              <a:t> are ‘map like’.</a:t>
            </a:r>
          </a:p>
          <a:p>
            <a:r>
              <a:rPr lang="en-US" sz="1000" dirty="0" smtClean="0"/>
              <a:t>Harmonious hues with thin lines of contrasting cadmium yellow and red</a:t>
            </a:r>
          </a:p>
          <a:p>
            <a:r>
              <a:rPr lang="en-US" sz="1000" dirty="0" smtClean="0"/>
              <a:t>Sense of grid like structure – broadly 4 bands or areas – refer to roads/buildings/spaces? but more than that the painting has a compositional ’rightness’ of its own. The source of landscape is the start of a journey where the ‘needs’ of the painting take over – abstraction with root in observation.</a:t>
            </a:r>
          </a:p>
          <a:p>
            <a:r>
              <a:rPr lang="en-US" sz="1000" dirty="0" smtClean="0"/>
              <a:t>Precision and makes you want to look for extended periods of time – it reveals itself . Easy to imagine the movement of the brush – both free/</a:t>
            </a:r>
            <a:r>
              <a:rPr lang="en-US" sz="1000" dirty="0" err="1" smtClean="0"/>
              <a:t>scumbled</a:t>
            </a:r>
            <a:r>
              <a:rPr lang="en-US" sz="1000" dirty="0" smtClean="0"/>
              <a:t> and controlled.</a:t>
            </a:r>
          </a:p>
        </p:txBody>
      </p:sp>
      <p:cxnSp>
        <p:nvCxnSpPr>
          <p:cNvPr id="15" name="Straight Arrow Connector 14"/>
          <p:cNvCxnSpPr/>
          <p:nvPr/>
        </p:nvCxnSpPr>
        <p:spPr>
          <a:xfrm>
            <a:off x="3788842" y="1688123"/>
            <a:ext cx="1994337" cy="21780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4228496" y="1994474"/>
            <a:ext cx="961125" cy="7634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3" idx="3"/>
          </p:cNvCxnSpPr>
          <p:nvPr/>
        </p:nvCxnSpPr>
        <p:spPr>
          <a:xfrm>
            <a:off x="3924508" y="1715871"/>
            <a:ext cx="712273" cy="2898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4" name="Picture 23"/>
          <p:cNvPicPr>
            <a:picLocks noChangeAspect="1"/>
          </p:cNvPicPr>
          <p:nvPr/>
        </p:nvPicPr>
        <p:blipFill>
          <a:blip r:embed="rId5"/>
          <a:stretch>
            <a:fillRect/>
          </a:stretch>
        </p:blipFill>
        <p:spPr>
          <a:xfrm>
            <a:off x="114449" y="3050956"/>
            <a:ext cx="1715587" cy="1585700"/>
          </a:xfrm>
          <a:prstGeom prst="rect">
            <a:avLst/>
          </a:prstGeom>
        </p:spPr>
      </p:pic>
      <p:sp>
        <p:nvSpPr>
          <p:cNvPr id="25" name="TextBox 24"/>
          <p:cNvSpPr txBox="1"/>
          <p:nvPr/>
        </p:nvSpPr>
        <p:spPr>
          <a:xfrm>
            <a:off x="1909693" y="2998966"/>
            <a:ext cx="2426984" cy="2400657"/>
          </a:xfrm>
          <a:prstGeom prst="rect">
            <a:avLst/>
          </a:prstGeom>
          <a:noFill/>
        </p:spPr>
        <p:txBody>
          <a:bodyPr wrap="square" rtlCol="0">
            <a:spAutoFit/>
          </a:bodyPr>
          <a:lstStyle/>
          <a:p>
            <a:r>
              <a:rPr lang="en-US" sz="1000" dirty="0"/>
              <a:t>T</a:t>
            </a:r>
            <a:r>
              <a:rPr lang="en-US" sz="1000" dirty="0" smtClean="0"/>
              <a:t>his developmental study is nearly at the point where the painting could start to follow its own internal logic and really leave the original image behind – but I don’t want to create a </a:t>
            </a:r>
            <a:r>
              <a:rPr lang="en-US" sz="1000" dirty="0" err="1" smtClean="0"/>
              <a:t>Diebenkorn</a:t>
            </a:r>
            <a:r>
              <a:rPr lang="en-US" sz="1000" dirty="0" smtClean="0"/>
              <a:t> pastiche  - the alleyway with the sign saying ‘artist’, clear reference to that particular place is important.</a:t>
            </a:r>
          </a:p>
          <a:p>
            <a:r>
              <a:rPr lang="en-US" sz="1000" dirty="0" smtClean="0"/>
              <a:t>But letting the geometry distort and using harmonious </a:t>
            </a:r>
            <a:r>
              <a:rPr lang="en-US" sz="1000" dirty="0" err="1" smtClean="0"/>
              <a:t>colouration</a:t>
            </a:r>
            <a:r>
              <a:rPr lang="en-US" sz="1000" dirty="0" smtClean="0"/>
              <a:t> with visibly layered paint is something I want the painting to have.</a:t>
            </a:r>
          </a:p>
          <a:p>
            <a:r>
              <a:rPr lang="en-US" sz="1000" dirty="0" smtClean="0"/>
              <a:t>I think I want the painting to communicate something about a journey to knowledge in some way.</a:t>
            </a:r>
            <a:endParaRPr lang="en-US" sz="1000" dirty="0"/>
          </a:p>
        </p:txBody>
      </p:sp>
      <p:pic>
        <p:nvPicPr>
          <p:cNvPr id="26" name="Picture 25"/>
          <p:cNvPicPr>
            <a:picLocks noChangeAspect="1"/>
          </p:cNvPicPr>
          <p:nvPr/>
        </p:nvPicPr>
        <p:blipFill>
          <a:blip r:embed="rId6"/>
          <a:stretch>
            <a:fillRect/>
          </a:stretch>
        </p:blipFill>
        <p:spPr>
          <a:xfrm>
            <a:off x="3348744" y="5275231"/>
            <a:ext cx="1621988" cy="1383537"/>
          </a:xfrm>
          <a:prstGeom prst="rect">
            <a:avLst/>
          </a:prstGeom>
        </p:spPr>
      </p:pic>
      <p:pic>
        <p:nvPicPr>
          <p:cNvPr id="27" name="Picture 26"/>
          <p:cNvPicPr>
            <a:picLocks noChangeAspect="1"/>
          </p:cNvPicPr>
          <p:nvPr/>
        </p:nvPicPr>
        <p:blipFill>
          <a:blip r:embed="rId7"/>
          <a:stretch>
            <a:fillRect/>
          </a:stretch>
        </p:blipFill>
        <p:spPr>
          <a:xfrm>
            <a:off x="1969486" y="5451612"/>
            <a:ext cx="1299602" cy="1225641"/>
          </a:xfrm>
          <a:prstGeom prst="rect">
            <a:avLst/>
          </a:prstGeom>
        </p:spPr>
      </p:pic>
      <p:pic>
        <p:nvPicPr>
          <p:cNvPr id="28" name="Picture 27"/>
          <p:cNvPicPr>
            <a:picLocks noChangeAspect="1"/>
          </p:cNvPicPr>
          <p:nvPr/>
        </p:nvPicPr>
        <p:blipFill>
          <a:blip r:embed="rId8"/>
          <a:stretch>
            <a:fillRect/>
          </a:stretch>
        </p:blipFill>
        <p:spPr>
          <a:xfrm>
            <a:off x="5078913" y="5076896"/>
            <a:ext cx="1700040" cy="1737918"/>
          </a:xfrm>
          <a:prstGeom prst="rect">
            <a:avLst/>
          </a:prstGeom>
        </p:spPr>
      </p:pic>
      <p:pic>
        <p:nvPicPr>
          <p:cNvPr id="29" name="Picture 28"/>
          <p:cNvPicPr>
            <a:picLocks noChangeAspect="1"/>
          </p:cNvPicPr>
          <p:nvPr/>
        </p:nvPicPr>
        <p:blipFill>
          <a:blip r:embed="rId9"/>
          <a:stretch>
            <a:fillRect/>
          </a:stretch>
        </p:blipFill>
        <p:spPr>
          <a:xfrm>
            <a:off x="6887134" y="5076896"/>
            <a:ext cx="1536192" cy="1719072"/>
          </a:xfrm>
          <a:prstGeom prst="rect">
            <a:avLst/>
          </a:prstGeom>
        </p:spPr>
      </p:pic>
      <p:sp>
        <p:nvSpPr>
          <p:cNvPr id="30" name="TextBox 29"/>
          <p:cNvSpPr txBox="1"/>
          <p:nvPr/>
        </p:nvSpPr>
        <p:spPr>
          <a:xfrm>
            <a:off x="161030" y="4719776"/>
            <a:ext cx="1669006" cy="1938992"/>
          </a:xfrm>
          <a:prstGeom prst="rect">
            <a:avLst/>
          </a:prstGeom>
          <a:noFill/>
        </p:spPr>
        <p:txBody>
          <a:bodyPr wrap="square" rtlCol="0">
            <a:spAutoFit/>
          </a:bodyPr>
          <a:lstStyle/>
          <a:p>
            <a:r>
              <a:rPr lang="en-US" sz="1000" dirty="0" smtClean="0"/>
              <a:t>In these pencil sketches I was trying out different spatial arrangements of the elements of the composition.  Increasing the convergence of perspective lines and </a:t>
            </a:r>
            <a:r>
              <a:rPr lang="en-US" sz="1000" dirty="0" err="1" smtClean="0"/>
              <a:t>emphasising</a:t>
            </a:r>
            <a:r>
              <a:rPr lang="en-US" sz="1000" dirty="0" smtClean="0"/>
              <a:t> the rhythmic triangular structures – I would like the viewer to be led to the sign, the light at the end of the passage and then the tower</a:t>
            </a:r>
            <a:endParaRPr lang="en-US" sz="1000" dirty="0"/>
          </a:p>
        </p:txBody>
      </p:sp>
      <p:sp>
        <p:nvSpPr>
          <p:cNvPr id="31" name="TextBox 30"/>
          <p:cNvSpPr txBox="1"/>
          <p:nvPr/>
        </p:nvSpPr>
        <p:spPr>
          <a:xfrm>
            <a:off x="8423326" y="5188947"/>
            <a:ext cx="3524166" cy="1477328"/>
          </a:xfrm>
          <a:prstGeom prst="rect">
            <a:avLst/>
          </a:prstGeom>
          <a:noFill/>
        </p:spPr>
        <p:txBody>
          <a:bodyPr wrap="square" rtlCol="0">
            <a:spAutoFit/>
          </a:bodyPr>
          <a:lstStyle/>
          <a:p>
            <a:r>
              <a:rPr lang="en-US" i="1" dirty="0" err="1" smtClean="0"/>
              <a:t>Diebenkorn</a:t>
            </a:r>
            <a:r>
              <a:rPr lang="en-US" i="1" dirty="0" smtClean="0"/>
              <a:t> was associated with both abstract expressionism and </a:t>
            </a:r>
            <a:r>
              <a:rPr lang="en-US" b="1" i="1" dirty="0" smtClean="0"/>
              <a:t>Bay Area Figuration</a:t>
            </a:r>
            <a:r>
              <a:rPr lang="en-US" i="1" dirty="0" smtClean="0"/>
              <a:t>, but actually was following his own agenda throughout his career.</a:t>
            </a:r>
            <a:endParaRPr lang="en-US" i="1" dirty="0"/>
          </a:p>
        </p:txBody>
      </p:sp>
      <p:sp>
        <p:nvSpPr>
          <p:cNvPr id="32" name="TextBox 31"/>
          <p:cNvSpPr txBox="1"/>
          <p:nvPr/>
        </p:nvSpPr>
        <p:spPr>
          <a:xfrm>
            <a:off x="548640" y="109728"/>
            <a:ext cx="3447288" cy="382641"/>
          </a:xfrm>
          <a:prstGeom prst="rect">
            <a:avLst/>
          </a:prstGeom>
          <a:noFill/>
        </p:spPr>
        <p:txBody>
          <a:bodyPr wrap="square" rtlCol="0">
            <a:spAutoFit/>
          </a:bodyPr>
          <a:lstStyle/>
          <a:p>
            <a:r>
              <a:rPr lang="en-US" dirty="0" smtClean="0"/>
              <a:t>Analysis of </a:t>
            </a:r>
            <a:r>
              <a:rPr lang="en-US" dirty="0" err="1" smtClean="0"/>
              <a:t>Diebenkorn</a:t>
            </a:r>
            <a:r>
              <a:rPr lang="en-US" dirty="0" smtClean="0"/>
              <a:t> painting</a:t>
            </a:r>
            <a:endParaRPr lang="en-US" dirty="0"/>
          </a:p>
        </p:txBody>
      </p:sp>
      <p:sp>
        <p:nvSpPr>
          <p:cNvPr id="34" name="TextBox 33"/>
          <p:cNvSpPr txBox="1"/>
          <p:nvPr/>
        </p:nvSpPr>
        <p:spPr>
          <a:xfrm>
            <a:off x="161030" y="2800931"/>
            <a:ext cx="3937504" cy="246221"/>
          </a:xfrm>
          <a:prstGeom prst="rect">
            <a:avLst/>
          </a:prstGeom>
          <a:noFill/>
        </p:spPr>
        <p:txBody>
          <a:bodyPr wrap="square" rtlCol="0">
            <a:spAutoFit/>
          </a:bodyPr>
          <a:lstStyle/>
          <a:p>
            <a:r>
              <a:rPr lang="en-US" sz="1000" b="1" dirty="0" smtClean="0"/>
              <a:t>My work – combining my source image and knowledge of </a:t>
            </a:r>
            <a:r>
              <a:rPr lang="en-US" sz="1000" b="1" dirty="0" err="1" smtClean="0"/>
              <a:t>Diebenkorn</a:t>
            </a:r>
            <a:endParaRPr lang="en-US" sz="1000" b="1" dirty="0"/>
          </a:p>
        </p:txBody>
      </p:sp>
    </p:spTree>
    <p:extLst>
      <p:ext uri="{BB962C8B-B14F-4D97-AF65-F5344CB8AC3E}">
        <p14:creationId xmlns:p14="http://schemas.microsoft.com/office/powerpoint/2010/main" val="1545201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1557" y="467964"/>
            <a:ext cx="1953518" cy="2066892"/>
          </a:xfrm>
          <a:prstGeom prst="rect">
            <a:avLst/>
          </a:prstGeom>
        </p:spPr>
      </p:pic>
      <p:pic>
        <p:nvPicPr>
          <p:cNvPr id="5" name="Picture 4"/>
          <p:cNvPicPr>
            <a:picLocks noChangeAspect="1"/>
          </p:cNvPicPr>
          <p:nvPr/>
        </p:nvPicPr>
        <p:blipFill>
          <a:blip r:embed="rId3"/>
          <a:stretch>
            <a:fillRect/>
          </a:stretch>
        </p:blipFill>
        <p:spPr>
          <a:xfrm rot="5400000">
            <a:off x="559610" y="4930901"/>
            <a:ext cx="1977411" cy="2166164"/>
          </a:xfrm>
          <a:prstGeom prst="rect">
            <a:avLst/>
          </a:prstGeom>
        </p:spPr>
      </p:pic>
      <p:pic>
        <p:nvPicPr>
          <p:cNvPr id="6" name="Picture 5"/>
          <p:cNvPicPr>
            <a:picLocks noChangeAspect="1"/>
          </p:cNvPicPr>
          <p:nvPr/>
        </p:nvPicPr>
        <p:blipFill>
          <a:blip r:embed="rId4"/>
          <a:stretch>
            <a:fillRect/>
          </a:stretch>
        </p:blipFill>
        <p:spPr>
          <a:xfrm>
            <a:off x="7092810" y="262729"/>
            <a:ext cx="3944287" cy="3625868"/>
          </a:xfrm>
          <a:prstGeom prst="rect">
            <a:avLst/>
          </a:prstGeom>
        </p:spPr>
      </p:pic>
      <p:pic>
        <p:nvPicPr>
          <p:cNvPr id="8" name="Picture 7"/>
          <p:cNvPicPr>
            <a:picLocks noChangeAspect="1"/>
          </p:cNvPicPr>
          <p:nvPr/>
        </p:nvPicPr>
        <p:blipFill>
          <a:blip r:embed="rId5"/>
          <a:stretch>
            <a:fillRect/>
          </a:stretch>
        </p:blipFill>
        <p:spPr>
          <a:xfrm>
            <a:off x="529905" y="2718230"/>
            <a:ext cx="1995170" cy="2123672"/>
          </a:xfrm>
          <a:prstGeom prst="rect">
            <a:avLst/>
          </a:prstGeom>
        </p:spPr>
      </p:pic>
      <p:pic>
        <p:nvPicPr>
          <p:cNvPr id="9" name="Picture 8"/>
          <p:cNvPicPr>
            <a:picLocks noChangeAspect="1"/>
          </p:cNvPicPr>
          <p:nvPr/>
        </p:nvPicPr>
        <p:blipFill>
          <a:blip r:embed="rId6"/>
          <a:stretch>
            <a:fillRect/>
          </a:stretch>
        </p:blipFill>
        <p:spPr>
          <a:xfrm>
            <a:off x="6867536" y="4082133"/>
            <a:ext cx="2513029" cy="2586942"/>
          </a:xfrm>
          <a:prstGeom prst="rect">
            <a:avLst/>
          </a:prstGeom>
        </p:spPr>
      </p:pic>
      <p:sp>
        <p:nvSpPr>
          <p:cNvPr id="2" name="TextBox 1"/>
          <p:cNvSpPr txBox="1"/>
          <p:nvPr/>
        </p:nvSpPr>
        <p:spPr>
          <a:xfrm>
            <a:off x="2631398" y="431800"/>
            <a:ext cx="3885149" cy="6509474"/>
          </a:xfrm>
          <a:prstGeom prst="rect">
            <a:avLst/>
          </a:prstGeom>
          <a:noFill/>
          <a:ln>
            <a:solidFill>
              <a:schemeClr val="tx1"/>
            </a:solidFill>
          </a:ln>
        </p:spPr>
        <p:txBody>
          <a:bodyPr wrap="square" rtlCol="0">
            <a:spAutoFit/>
          </a:bodyPr>
          <a:lstStyle/>
          <a:p>
            <a:r>
              <a:rPr lang="en-US" sz="1400" dirty="0" smtClean="0"/>
              <a:t>Further experiment with compositional elements and </a:t>
            </a:r>
            <a:r>
              <a:rPr lang="en-US" sz="1400" dirty="0" err="1" smtClean="0"/>
              <a:t>colour</a:t>
            </a:r>
            <a:r>
              <a:rPr lang="en-US" sz="1400" dirty="0" smtClean="0"/>
              <a:t>- the angle of the tower really helps to increase the sense of upward movement/direction – which .</a:t>
            </a:r>
          </a:p>
          <a:p>
            <a:r>
              <a:rPr lang="en-US" sz="1400" dirty="0" smtClean="0"/>
              <a:t>The red underpainting creates a contrast to the more harmonious blues and greys, but doesn’t help with the central idea I am trying to arrive at of ‘the road less travelled’ leading to some sort of ‘reward’? Or knowledge –  but in actual fact the road leads to further challenges – which relates to my </a:t>
            </a:r>
            <a:r>
              <a:rPr lang="en-US" sz="1400" dirty="0" err="1" smtClean="0"/>
              <a:t>favourite</a:t>
            </a:r>
            <a:r>
              <a:rPr lang="en-US" sz="1400" dirty="0" smtClean="0"/>
              <a:t> artist quote:</a:t>
            </a:r>
          </a:p>
          <a:p>
            <a:endParaRPr lang="en-US" sz="1400" dirty="0" smtClean="0"/>
          </a:p>
          <a:p>
            <a:r>
              <a:rPr lang="en-US" sz="1400" i="1" dirty="0" smtClean="0"/>
              <a:t>“all </a:t>
            </a:r>
            <a:r>
              <a:rPr lang="en-US" sz="1400" i="1" dirty="0"/>
              <a:t>I have done before the the age of 70 is not worth bothering with. At 75 I'll have learned something of the pattern of nature, of animals, of plants, of trees, birds, fish and insects. When I am 80 you will see real progress. At 90 I shall have cut my way deeply into the mystery of life itself. At 100, I shall be a marvelous artist. At 110, everything I create; a dot, a line, will jump to life as never before. To all of you who are going to live as long as I do, I promise to keep my word. I am writing this in my old age. I used to call myself Hokusai, but today I sign my self 'The Old Man Mad About Drawing.” </a:t>
            </a:r>
            <a:r>
              <a:rPr lang="en-US" sz="1400" i="1" dirty="0" smtClean="0"/>
              <a:t>“</a:t>
            </a:r>
          </a:p>
          <a:p>
            <a:endParaRPr lang="en-US" sz="1400" i="1" dirty="0"/>
          </a:p>
          <a:p>
            <a:r>
              <a:rPr lang="en-US" sz="1400" dirty="0"/>
              <a:t>― </a:t>
            </a:r>
            <a:r>
              <a:rPr lang="en-US" sz="1400" b="1" dirty="0">
                <a:hlinkClick r:id="rId7"/>
              </a:rPr>
              <a:t>Hokusai </a:t>
            </a:r>
            <a:r>
              <a:rPr lang="en-US" sz="1400" b="1" dirty="0" smtClean="0">
                <a:hlinkClick r:id="rId7"/>
              </a:rPr>
              <a:t>Katsushika</a:t>
            </a:r>
            <a:endParaRPr lang="en-US" sz="1400" b="1" dirty="0" smtClean="0"/>
          </a:p>
          <a:p>
            <a:r>
              <a:rPr lang="en-US" sz="1400" dirty="0"/>
              <a:t>https://</a:t>
            </a:r>
            <a:r>
              <a:rPr lang="en-US" sz="1400" dirty="0" err="1"/>
              <a:t>www.goodreads.com</a:t>
            </a:r>
            <a:r>
              <a:rPr lang="en-US" sz="1400" dirty="0"/>
              <a:t>/author/quotes/264979.Hokusai_Katsushika</a:t>
            </a:r>
            <a:endParaRPr lang="en-US" sz="1400" dirty="0" smtClean="0"/>
          </a:p>
          <a:p>
            <a:endParaRPr lang="en-US" sz="1100" dirty="0" smtClean="0"/>
          </a:p>
        </p:txBody>
      </p:sp>
      <p:cxnSp>
        <p:nvCxnSpPr>
          <p:cNvPr id="12" name="Straight Arrow Connector 11"/>
          <p:cNvCxnSpPr/>
          <p:nvPr/>
        </p:nvCxnSpPr>
        <p:spPr>
          <a:xfrm flipH="1">
            <a:off x="1828802" y="1620456"/>
            <a:ext cx="881757" cy="41321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H="1" flipV="1">
            <a:off x="937549" y="1030147"/>
            <a:ext cx="1800171" cy="1504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9572263" y="3993266"/>
            <a:ext cx="2129742" cy="2462213"/>
          </a:xfrm>
          <a:prstGeom prst="rect">
            <a:avLst/>
          </a:prstGeom>
          <a:noFill/>
        </p:spPr>
        <p:txBody>
          <a:bodyPr wrap="square" rtlCol="0">
            <a:spAutoFit/>
          </a:bodyPr>
          <a:lstStyle/>
          <a:p>
            <a:r>
              <a:rPr lang="en-US" sz="1100" dirty="0" smtClean="0"/>
              <a:t>The study above is getting closer  - the tower is darker, less attainable – the red ‘works’ – with brighter light at the end of the passage this could be ok – the roof of the structure on the left pointing at the sign and the light hitting it also could work – the doorway needs to be angled as well.</a:t>
            </a:r>
          </a:p>
          <a:p>
            <a:r>
              <a:rPr lang="en-US" sz="1100" dirty="0" smtClean="0"/>
              <a:t>I also quite  like the turquoise triangles on the central wall as they create ‘steps’ to the tower with pattern and rhythm.</a:t>
            </a:r>
            <a:endParaRPr lang="en-US" sz="1100" dirty="0"/>
          </a:p>
        </p:txBody>
      </p:sp>
    </p:spTree>
    <p:extLst>
      <p:ext uri="{BB962C8B-B14F-4D97-AF65-F5344CB8AC3E}">
        <p14:creationId xmlns:p14="http://schemas.microsoft.com/office/powerpoint/2010/main" val="1216392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37" y="208331"/>
            <a:ext cx="2181415" cy="2867256"/>
          </a:xfrm>
          <a:prstGeom prst="rect">
            <a:avLst/>
          </a:prstGeom>
        </p:spPr>
      </p:pic>
      <p:sp>
        <p:nvSpPr>
          <p:cNvPr id="3" name="TextBox 2"/>
          <p:cNvSpPr txBox="1"/>
          <p:nvPr/>
        </p:nvSpPr>
        <p:spPr>
          <a:xfrm>
            <a:off x="2637156" y="208331"/>
            <a:ext cx="6224456" cy="3354765"/>
          </a:xfrm>
          <a:prstGeom prst="rect">
            <a:avLst/>
          </a:prstGeom>
          <a:noFill/>
        </p:spPr>
        <p:txBody>
          <a:bodyPr wrap="square" rtlCol="0">
            <a:spAutoFit/>
          </a:bodyPr>
          <a:lstStyle/>
          <a:p>
            <a:r>
              <a:rPr lang="en-US" dirty="0" smtClean="0"/>
              <a:t>Beginning of my painting – acrylic on canvas – 1mx1m</a:t>
            </a:r>
          </a:p>
          <a:p>
            <a:r>
              <a:rPr lang="en-US" dirty="0" smtClean="0"/>
              <a:t>Placement and angle of tower and edge of building is wrong and need changing to retain the emphasis on upwards direction.</a:t>
            </a:r>
          </a:p>
          <a:p>
            <a:r>
              <a:rPr lang="en-US" dirty="0" smtClean="0"/>
              <a:t>Opposite hues used as base for painting layers on top of, perhaps play with the dynamic between abstraction and representation? – </a:t>
            </a:r>
            <a:r>
              <a:rPr lang="en-US" dirty="0" err="1" smtClean="0"/>
              <a:t>Diebenkorn’s</a:t>
            </a:r>
            <a:r>
              <a:rPr lang="en-US" dirty="0" smtClean="0"/>
              <a:t> Ocean Park series are abstract yet a result of his earlier painting inquiry into looser more fluid abstractions and more representational paintings of people and objects in his studio, on his porch and the landscape behind his house.</a:t>
            </a:r>
          </a:p>
          <a:p>
            <a:r>
              <a:rPr lang="en-US" sz="1400" i="1" dirty="0" smtClean="0"/>
              <a:t>Richard </a:t>
            </a:r>
            <a:r>
              <a:rPr lang="en-US" sz="1400" i="1" dirty="0" err="1" smtClean="0"/>
              <a:t>Diebenkorn</a:t>
            </a:r>
            <a:r>
              <a:rPr lang="en-US" sz="1400" i="1" dirty="0" smtClean="0"/>
              <a:t>, Gerald </a:t>
            </a:r>
            <a:r>
              <a:rPr lang="en-US" sz="1400" i="1" dirty="0" err="1" smtClean="0"/>
              <a:t>Nordland</a:t>
            </a:r>
            <a:r>
              <a:rPr lang="en-US" sz="1400" i="1" dirty="0" smtClean="0"/>
              <a:t>, Rizzoli </a:t>
            </a:r>
            <a:r>
              <a:rPr lang="en-US" sz="1400" i="1" dirty="0" err="1" smtClean="0"/>
              <a:t>Int</a:t>
            </a:r>
            <a:r>
              <a:rPr lang="en-US" sz="1400" i="1" dirty="0" smtClean="0"/>
              <a:t> Publications</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424" y="208331"/>
            <a:ext cx="2971800" cy="1828800"/>
          </a:xfrm>
          <a:prstGeom prst="rect">
            <a:avLst/>
          </a:prstGeom>
        </p:spPr>
      </p:pic>
      <p:sp>
        <p:nvSpPr>
          <p:cNvPr id="10" name="TextBox 9"/>
          <p:cNvSpPr txBox="1"/>
          <p:nvPr/>
        </p:nvSpPr>
        <p:spPr>
          <a:xfrm>
            <a:off x="9111916" y="2162712"/>
            <a:ext cx="2743200" cy="2523768"/>
          </a:xfrm>
          <a:prstGeom prst="rect">
            <a:avLst/>
          </a:prstGeom>
          <a:noFill/>
        </p:spPr>
        <p:txBody>
          <a:bodyPr wrap="square" rtlCol="0">
            <a:spAutoFit/>
          </a:bodyPr>
          <a:lstStyle/>
          <a:p>
            <a:r>
              <a:rPr lang="en-US" dirty="0" smtClean="0"/>
              <a:t>Interior with Book 1959</a:t>
            </a:r>
          </a:p>
          <a:p>
            <a:r>
              <a:rPr lang="en-US" dirty="0" smtClean="0"/>
              <a:t>70x64” Oil on canvas</a:t>
            </a:r>
          </a:p>
          <a:p>
            <a:r>
              <a:rPr lang="en-US" sz="1200" i="1" dirty="0"/>
              <a:t>Richard </a:t>
            </a:r>
            <a:r>
              <a:rPr lang="en-US" sz="1200" i="1" dirty="0" err="1"/>
              <a:t>Diebenkorn</a:t>
            </a:r>
            <a:r>
              <a:rPr lang="en-US" sz="1200" i="1" dirty="0"/>
              <a:t>, Gerald </a:t>
            </a:r>
            <a:r>
              <a:rPr lang="en-US" sz="1200" i="1" dirty="0" err="1"/>
              <a:t>Nordland</a:t>
            </a:r>
            <a:r>
              <a:rPr lang="en-US" sz="1200" i="1" dirty="0"/>
              <a:t>, Rizzoli </a:t>
            </a:r>
            <a:r>
              <a:rPr lang="en-US" sz="1200" i="1" dirty="0" err="1"/>
              <a:t>Int</a:t>
            </a:r>
            <a:r>
              <a:rPr lang="en-US" sz="1200" i="1" dirty="0"/>
              <a:t> </a:t>
            </a:r>
            <a:r>
              <a:rPr lang="en-US" sz="1200" i="1" dirty="0" smtClean="0"/>
              <a:t>Publications p 105</a:t>
            </a:r>
          </a:p>
          <a:p>
            <a:r>
              <a:rPr lang="en-US" sz="1400" i="1" dirty="0" smtClean="0"/>
              <a:t>Here you can see how the underpainting of opposite hues helps create light and space. Strong contrast – and the way the elements and spaces are arranged gives a clue to the root of the later </a:t>
            </a:r>
            <a:r>
              <a:rPr lang="en-US" sz="1400" i="1" dirty="0"/>
              <a:t>O</a:t>
            </a:r>
            <a:r>
              <a:rPr lang="en-US" sz="1400" i="1" dirty="0" smtClean="0"/>
              <a:t>cean Park paintings</a:t>
            </a:r>
            <a:endParaRPr lang="en-US" sz="1400" i="1" dirty="0"/>
          </a:p>
        </p:txBody>
      </p:sp>
      <p:cxnSp>
        <p:nvCxnSpPr>
          <p:cNvPr id="12" name="Straight Arrow Connector 11"/>
          <p:cNvCxnSpPr/>
          <p:nvPr/>
        </p:nvCxnSpPr>
        <p:spPr>
          <a:xfrm flipH="1">
            <a:off x="2191871" y="470647"/>
            <a:ext cx="510988" cy="3496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768" y="3424596"/>
            <a:ext cx="2218844" cy="2268818"/>
          </a:xfrm>
          <a:prstGeom prst="rect">
            <a:avLst/>
          </a:prstGeom>
        </p:spPr>
      </p:pic>
      <p:cxnSp>
        <p:nvCxnSpPr>
          <p:cNvPr id="22" name="Curved Connector 21"/>
          <p:cNvCxnSpPr/>
          <p:nvPr/>
        </p:nvCxnSpPr>
        <p:spPr>
          <a:xfrm rot="16200000" flipH="1">
            <a:off x="7719061" y="1666991"/>
            <a:ext cx="2013568" cy="1369003"/>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42768" y="5693414"/>
            <a:ext cx="2218844" cy="1169551"/>
          </a:xfrm>
          <a:prstGeom prst="rect">
            <a:avLst/>
          </a:prstGeom>
          <a:noFill/>
        </p:spPr>
        <p:txBody>
          <a:bodyPr wrap="square" rtlCol="0">
            <a:spAutoFit/>
          </a:bodyPr>
          <a:lstStyle/>
          <a:p>
            <a:r>
              <a:rPr lang="en-US" sz="1400" dirty="0" smtClean="0"/>
              <a:t>Berkeley no.22 1954 oil on canvas 59x57”</a:t>
            </a:r>
          </a:p>
          <a:p>
            <a:r>
              <a:rPr lang="en-US" sz="1400" i="1" dirty="0"/>
              <a:t>Richard </a:t>
            </a:r>
            <a:r>
              <a:rPr lang="en-US" sz="1400" i="1" dirty="0" err="1"/>
              <a:t>Diebenkorn</a:t>
            </a:r>
            <a:r>
              <a:rPr lang="en-US" sz="1400" i="1" dirty="0"/>
              <a:t>, Gerald </a:t>
            </a:r>
            <a:r>
              <a:rPr lang="en-US" sz="1400" i="1" dirty="0" err="1"/>
              <a:t>Nordland</a:t>
            </a:r>
            <a:r>
              <a:rPr lang="en-US" sz="1400" i="1" dirty="0"/>
              <a:t>, Rizzoli </a:t>
            </a:r>
            <a:r>
              <a:rPr lang="en-US" sz="1400" i="1" dirty="0" err="1"/>
              <a:t>Int</a:t>
            </a:r>
            <a:r>
              <a:rPr lang="en-US" sz="1400" i="1" dirty="0"/>
              <a:t> Publications </a:t>
            </a:r>
            <a:r>
              <a:rPr lang="en-US" sz="1400" i="1" dirty="0" smtClean="0"/>
              <a:t>p 71</a:t>
            </a:r>
            <a:endParaRPr lang="en-US" sz="1400" dirty="0"/>
          </a:p>
        </p:txBody>
      </p:sp>
      <p:sp>
        <p:nvSpPr>
          <p:cNvPr id="27" name="TextBox 26"/>
          <p:cNvSpPr txBox="1"/>
          <p:nvPr/>
        </p:nvSpPr>
        <p:spPr>
          <a:xfrm>
            <a:off x="9111916" y="4743272"/>
            <a:ext cx="2896308" cy="2062103"/>
          </a:xfrm>
          <a:prstGeom prst="rect">
            <a:avLst/>
          </a:prstGeom>
          <a:noFill/>
        </p:spPr>
        <p:txBody>
          <a:bodyPr wrap="square" rtlCol="0">
            <a:spAutoFit/>
          </a:bodyPr>
          <a:lstStyle/>
          <a:p>
            <a:r>
              <a:rPr lang="en-US" sz="1600" dirty="0" smtClean="0">
                <a:latin typeface="Arial" charset="0"/>
                <a:ea typeface="Arial" charset="0"/>
                <a:cs typeface="Arial" charset="0"/>
              </a:rPr>
              <a:t>In the earlier Berkeley series it is still possible to think of some elements as referring to landscape, but others become less representational and </a:t>
            </a:r>
            <a:r>
              <a:rPr lang="en-US" sz="1600" dirty="0" err="1" smtClean="0">
                <a:latin typeface="Arial" charset="0"/>
                <a:ea typeface="Arial" charset="0"/>
                <a:cs typeface="Arial" charset="0"/>
              </a:rPr>
              <a:t>Diebenkorn’s</a:t>
            </a:r>
            <a:r>
              <a:rPr lang="en-US" sz="1600" dirty="0" smtClean="0">
                <a:latin typeface="Arial" charset="0"/>
                <a:ea typeface="Arial" charset="0"/>
                <a:cs typeface="Arial" charset="0"/>
              </a:rPr>
              <a:t> brushwork and layering of paint is more vigorous.</a:t>
            </a:r>
            <a:endParaRPr lang="en-US" sz="1600" dirty="0">
              <a:latin typeface="Arial" charset="0"/>
              <a:ea typeface="Arial" charset="0"/>
              <a:cs typeface="Arial" charset="0"/>
            </a:endParaRPr>
          </a:p>
        </p:txBody>
      </p:sp>
      <p:sp>
        <p:nvSpPr>
          <p:cNvPr id="28" name="TextBox 27"/>
          <p:cNvSpPr txBox="1"/>
          <p:nvPr/>
        </p:nvSpPr>
        <p:spPr>
          <a:xfrm>
            <a:off x="322729" y="3358277"/>
            <a:ext cx="6118412" cy="3447098"/>
          </a:xfrm>
          <a:prstGeom prst="rect">
            <a:avLst/>
          </a:prstGeom>
          <a:noFill/>
        </p:spPr>
        <p:txBody>
          <a:bodyPr wrap="square" rtlCol="0">
            <a:spAutoFit/>
          </a:bodyPr>
          <a:lstStyle/>
          <a:p>
            <a:r>
              <a:rPr lang="en-US" dirty="0" smtClean="0"/>
              <a:t>One thing that is evident in </a:t>
            </a:r>
            <a:r>
              <a:rPr lang="en-US" dirty="0" err="1" smtClean="0"/>
              <a:t>Diebenkorn’s</a:t>
            </a:r>
            <a:r>
              <a:rPr lang="en-US" dirty="0" smtClean="0"/>
              <a:t> work is that he was a ‘searcher’ and didn’t stick with a ‘formula’. I like the idea of artistic practice being a journey  ( like the Hokusai quote!), it fits with my notion of ‘life long learning.</a:t>
            </a:r>
          </a:p>
          <a:p>
            <a:endParaRPr lang="en-US" dirty="0"/>
          </a:p>
          <a:p>
            <a:r>
              <a:rPr lang="en-US" dirty="0" err="1" smtClean="0"/>
              <a:t>Diebenkorn</a:t>
            </a:r>
            <a:r>
              <a:rPr lang="en-US" dirty="0" smtClean="0"/>
              <a:t> says the Ocean Park paintings became more abstract because </a:t>
            </a:r>
            <a:r>
              <a:rPr lang="en-US" sz="2400" dirty="0" smtClean="0"/>
              <a:t>“ The abstract paintings permit an allover light which wasn’t possible for me in the representational works, which seem somehow dingy by comparison.”</a:t>
            </a:r>
          </a:p>
          <a:p>
            <a:r>
              <a:rPr lang="en-US" sz="1400" i="1" dirty="0"/>
              <a:t>Richard </a:t>
            </a:r>
            <a:r>
              <a:rPr lang="en-US" sz="1400" i="1" dirty="0" err="1"/>
              <a:t>Diebenkorn</a:t>
            </a:r>
            <a:r>
              <a:rPr lang="en-US" sz="1400" i="1" dirty="0"/>
              <a:t>, Gerald </a:t>
            </a:r>
            <a:r>
              <a:rPr lang="en-US" sz="1400" i="1" dirty="0" err="1"/>
              <a:t>Nordland</a:t>
            </a:r>
            <a:r>
              <a:rPr lang="en-US" sz="1400" i="1" dirty="0"/>
              <a:t>, Rizzoli </a:t>
            </a:r>
            <a:r>
              <a:rPr lang="en-US" sz="1400" i="1" dirty="0" err="1"/>
              <a:t>Int</a:t>
            </a:r>
            <a:r>
              <a:rPr lang="en-US" sz="1400" i="1" dirty="0"/>
              <a:t> Publications </a:t>
            </a:r>
            <a:r>
              <a:rPr lang="en-US" sz="1400" dirty="0" smtClean="0"/>
              <a:t>P.155 </a:t>
            </a:r>
            <a:endParaRPr lang="en-US" sz="1400" dirty="0"/>
          </a:p>
        </p:txBody>
      </p:sp>
    </p:spTree>
    <p:extLst>
      <p:ext uri="{BB962C8B-B14F-4D97-AF65-F5344CB8AC3E}">
        <p14:creationId xmlns:p14="http://schemas.microsoft.com/office/powerpoint/2010/main" val="279381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TotalTime>
  <Words>1322</Words>
  <Application>Microsoft Macintosh PowerPoint</Application>
  <PresentationFormat>Widescreen</PresentationFormat>
  <Paragraphs>49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Calibri Light</vt:lpstr>
      <vt:lpstr>Arial</vt:lpstr>
      <vt:lpstr>Office Theme</vt:lpstr>
      <vt:lpstr>Process Portfolio/Visual Arts Journal</vt:lpstr>
      <vt:lpstr> http://www.ocma.net/exhibition/richard-diebenkorn-ocean-park-series</vt:lpstr>
      <vt:lpstr>Richard Diebenkorn b. 1922, Portland, OR d. 1993, Berkeley, CA Ocean Park #60 1973 oil on canvas 93 x 81 1/4 in.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Portfolio/Visual Arts Journal</dc:title>
  <dc:creator>rkeys@abaoman.org</dc:creator>
  <cp:lastModifiedBy>rkeys@abaoman.org</cp:lastModifiedBy>
  <cp:revision>36</cp:revision>
  <dcterms:created xsi:type="dcterms:W3CDTF">2016-11-27T05:58:41Z</dcterms:created>
  <dcterms:modified xsi:type="dcterms:W3CDTF">2016-11-28T04:22:32Z</dcterms:modified>
</cp:coreProperties>
</file>