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62" r:id="rId4"/>
    <p:sldId id="263" r:id="rId5"/>
    <p:sldId id="26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35"/>
    <p:restoredTop sz="92611"/>
  </p:normalViewPr>
  <p:slideViewPr>
    <p:cSldViewPr snapToGrid="0" snapToObjects="1">
      <p:cViewPr>
        <p:scale>
          <a:sx n="140" d="100"/>
          <a:sy n="140" d="100"/>
        </p:scale>
        <p:origin x="-48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6A321E-8F3B-4C4B-9F96-9034508647C0}" type="datetimeFigureOut">
              <a:rPr lang="en-US" smtClean="0"/>
              <a:t>11/29/16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CA203F-5DC9-3A42-9695-612A30366814}" type="slidenum">
              <a:rPr lang="en-US" smtClean="0"/>
              <a:t>‹#›</a:t>
            </a:fld>
            <a:endParaRPr lang="en-US"/>
          </a:p>
        </p:txBody>
      </p:sp>
    </p:spTree>
    <p:extLst>
      <p:ext uri="{BB962C8B-B14F-4D97-AF65-F5344CB8AC3E}">
        <p14:creationId xmlns:p14="http://schemas.microsoft.com/office/powerpoint/2010/main" val="286710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A321E-8F3B-4C4B-9F96-9034508647C0}" type="datetimeFigureOut">
              <a:rPr lang="en-US" smtClean="0"/>
              <a:t>11/29/16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CA203F-5DC9-3A42-9695-612A30366814}" type="slidenum">
              <a:rPr lang="en-US" smtClean="0"/>
              <a:t>‹#›</a:t>
            </a:fld>
            <a:endParaRPr lang="en-US"/>
          </a:p>
        </p:txBody>
      </p:sp>
    </p:spTree>
    <p:extLst>
      <p:ext uri="{BB962C8B-B14F-4D97-AF65-F5344CB8AC3E}">
        <p14:creationId xmlns:p14="http://schemas.microsoft.com/office/powerpoint/2010/main" val="1195687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A321E-8F3B-4C4B-9F96-9034508647C0}" type="datetimeFigureOut">
              <a:rPr lang="en-US" smtClean="0"/>
              <a:t>11/29/16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CA203F-5DC9-3A42-9695-612A30366814}" type="slidenum">
              <a:rPr lang="en-US" smtClean="0"/>
              <a:t>‹#›</a:t>
            </a:fld>
            <a:endParaRPr lang="en-US"/>
          </a:p>
        </p:txBody>
      </p:sp>
    </p:spTree>
    <p:extLst>
      <p:ext uri="{BB962C8B-B14F-4D97-AF65-F5344CB8AC3E}">
        <p14:creationId xmlns:p14="http://schemas.microsoft.com/office/powerpoint/2010/main" val="1916151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A321E-8F3B-4C4B-9F96-9034508647C0}" type="datetimeFigureOut">
              <a:rPr lang="en-US" smtClean="0"/>
              <a:t>11/29/16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CA203F-5DC9-3A42-9695-612A30366814}" type="slidenum">
              <a:rPr lang="en-US" smtClean="0"/>
              <a:t>‹#›</a:t>
            </a:fld>
            <a:endParaRPr lang="en-US"/>
          </a:p>
        </p:txBody>
      </p:sp>
    </p:spTree>
    <p:extLst>
      <p:ext uri="{BB962C8B-B14F-4D97-AF65-F5344CB8AC3E}">
        <p14:creationId xmlns:p14="http://schemas.microsoft.com/office/powerpoint/2010/main" val="37754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6A321E-8F3B-4C4B-9F96-9034508647C0}" type="datetimeFigureOut">
              <a:rPr lang="en-US" smtClean="0"/>
              <a:t>11/29/16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CA203F-5DC9-3A42-9695-612A30366814}" type="slidenum">
              <a:rPr lang="en-US" smtClean="0"/>
              <a:t>‹#›</a:t>
            </a:fld>
            <a:endParaRPr lang="en-US"/>
          </a:p>
        </p:txBody>
      </p:sp>
    </p:spTree>
    <p:extLst>
      <p:ext uri="{BB962C8B-B14F-4D97-AF65-F5344CB8AC3E}">
        <p14:creationId xmlns:p14="http://schemas.microsoft.com/office/powerpoint/2010/main" val="399555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6A321E-8F3B-4C4B-9F96-9034508647C0}" type="datetimeFigureOut">
              <a:rPr lang="en-US" smtClean="0"/>
              <a:t>11/29/16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CA203F-5DC9-3A42-9695-612A30366814}" type="slidenum">
              <a:rPr lang="en-US" smtClean="0"/>
              <a:t>‹#›</a:t>
            </a:fld>
            <a:endParaRPr lang="en-US"/>
          </a:p>
        </p:txBody>
      </p:sp>
    </p:spTree>
    <p:extLst>
      <p:ext uri="{BB962C8B-B14F-4D97-AF65-F5344CB8AC3E}">
        <p14:creationId xmlns:p14="http://schemas.microsoft.com/office/powerpoint/2010/main" val="144495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6A321E-8F3B-4C4B-9F96-9034508647C0}" type="datetimeFigureOut">
              <a:rPr lang="en-US" smtClean="0"/>
              <a:t>11/29/16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CA203F-5DC9-3A42-9695-612A30366814}" type="slidenum">
              <a:rPr lang="en-US" smtClean="0"/>
              <a:t>‹#›</a:t>
            </a:fld>
            <a:endParaRPr lang="en-US"/>
          </a:p>
        </p:txBody>
      </p:sp>
    </p:spTree>
    <p:extLst>
      <p:ext uri="{BB962C8B-B14F-4D97-AF65-F5344CB8AC3E}">
        <p14:creationId xmlns:p14="http://schemas.microsoft.com/office/powerpoint/2010/main" val="1882759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6A321E-8F3B-4C4B-9F96-9034508647C0}" type="datetimeFigureOut">
              <a:rPr lang="en-US" smtClean="0"/>
              <a:t>11/29/16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CA203F-5DC9-3A42-9695-612A30366814}" type="slidenum">
              <a:rPr lang="en-US" smtClean="0"/>
              <a:t>‹#›</a:t>
            </a:fld>
            <a:endParaRPr lang="en-US"/>
          </a:p>
        </p:txBody>
      </p:sp>
    </p:spTree>
    <p:extLst>
      <p:ext uri="{BB962C8B-B14F-4D97-AF65-F5344CB8AC3E}">
        <p14:creationId xmlns:p14="http://schemas.microsoft.com/office/powerpoint/2010/main" val="362520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A321E-8F3B-4C4B-9F96-9034508647C0}" type="datetimeFigureOut">
              <a:rPr lang="en-US" smtClean="0"/>
              <a:t>11/29/16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CA203F-5DC9-3A42-9695-612A30366814}" type="slidenum">
              <a:rPr lang="en-US" smtClean="0"/>
              <a:t>‹#›</a:t>
            </a:fld>
            <a:endParaRPr lang="en-US"/>
          </a:p>
        </p:txBody>
      </p:sp>
    </p:spTree>
    <p:extLst>
      <p:ext uri="{BB962C8B-B14F-4D97-AF65-F5344CB8AC3E}">
        <p14:creationId xmlns:p14="http://schemas.microsoft.com/office/powerpoint/2010/main" val="474836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6A321E-8F3B-4C4B-9F96-9034508647C0}" type="datetimeFigureOut">
              <a:rPr lang="en-US" smtClean="0"/>
              <a:t>11/29/16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CA203F-5DC9-3A42-9695-612A30366814}" type="slidenum">
              <a:rPr lang="en-US" smtClean="0"/>
              <a:t>‹#›</a:t>
            </a:fld>
            <a:endParaRPr lang="en-US"/>
          </a:p>
        </p:txBody>
      </p:sp>
    </p:spTree>
    <p:extLst>
      <p:ext uri="{BB962C8B-B14F-4D97-AF65-F5344CB8AC3E}">
        <p14:creationId xmlns:p14="http://schemas.microsoft.com/office/powerpoint/2010/main" val="522529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6A321E-8F3B-4C4B-9F96-9034508647C0}" type="datetimeFigureOut">
              <a:rPr lang="en-US" smtClean="0"/>
              <a:t>11/29/16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CA203F-5DC9-3A42-9695-612A30366814}" type="slidenum">
              <a:rPr lang="en-US" smtClean="0"/>
              <a:t>‹#›</a:t>
            </a:fld>
            <a:endParaRPr lang="en-US"/>
          </a:p>
        </p:txBody>
      </p:sp>
    </p:spTree>
    <p:extLst>
      <p:ext uri="{BB962C8B-B14F-4D97-AF65-F5344CB8AC3E}">
        <p14:creationId xmlns:p14="http://schemas.microsoft.com/office/powerpoint/2010/main" val="10849931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A321E-8F3B-4C4B-9F96-9034508647C0}" type="datetimeFigureOut">
              <a:rPr lang="en-US" smtClean="0"/>
              <a:t>11/29/16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CA203F-5DC9-3A42-9695-612A30366814}" type="slidenum">
              <a:rPr lang="en-US" smtClean="0"/>
              <a:t>‹#›</a:t>
            </a:fld>
            <a:endParaRPr lang="en-US"/>
          </a:p>
        </p:txBody>
      </p:sp>
    </p:spTree>
    <p:extLst>
      <p:ext uri="{BB962C8B-B14F-4D97-AF65-F5344CB8AC3E}">
        <p14:creationId xmlns:p14="http://schemas.microsoft.com/office/powerpoint/2010/main" val="1368339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1" Type="http://schemas.openxmlformats.org/officeDocument/2006/relationships/hyperlink" Target="https://www.moma.org/calendar/exhibitions/967" TargetMode="External"/><Relationship Id="rId12"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hyperlink" Target="http://www.henricartierbresson.org/en/" TargetMode="External"/><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jpg"/><Relationship Id="rId8" Type="http://schemas.openxmlformats.org/officeDocument/2006/relationships/image" Target="../media/image6.jpg"/><Relationship Id="rId9" Type="http://schemas.openxmlformats.org/officeDocument/2006/relationships/image" Target="../media/image7.jpg"/><Relationship Id="rId10"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g"/><Relationship Id="rId5" Type="http://schemas.openxmlformats.org/officeDocument/2006/relationships/hyperlink" Target="https://anderson.stanford.edu/work_artist/richard-diebenkorn" TargetMode="External"/><Relationship Id="rId6" Type="http://schemas.openxmlformats.org/officeDocument/2006/relationships/hyperlink" Target="https://anderson.stanford.edu/work_decade/1971-1980" TargetMode="External"/><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image" Target="../media/image15.tiff"/><Relationship Id="rId5" Type="http://schemas.openxmlformats.org/officeDocument/2006/relationships/image" Target="../media/image16.tiff"/><Relationship Id="rId6" Type="http://schemas.openxmlformats.org/officeDocument/2006/relationships/image" Target="../media/image17.tiff"/><Relationship Id="rId7" Type="http://schemas.openxmlformats.org/officeDocument/2006/relationships/image" Target="../media/image18.tiff"/><Relationship Id="rId8" Type="http://schemas.openxmlformats.org/officeDocument/2006/relationships/image" Target="../media/image19.tiff"/><Relationship Id="rId9" Type="http://schemas.openxmlformats.org/officeDocument/2006/relationships/image" Target="../media/image20.tiff"/><Relationship Id="rId10" Type="http://schemas.openxmlformats.org/officeDocument/2006/relationships/image" Target="../media/image21.tiff"/><Relationship Id="rId11" Type="http://schemas.openxmlformats.org/officeDocument/2006/relationships/image" Target="../media/image22.tiff"/><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5" Type="http://schemas.openxmlformats.org/officeDocument/2006/relationships/image" Target="../media/image26.jpg"/><Relationship Id="rId6" Type="http://schemas.openxmlformats.org/officeDocument/2006/relationships/image" Target="../media/image10.jpg"/><Relationship Id="rId7" Type="http://schemas.openxmlformats.org/officeDocument/2006/relationships/image" Target="../media/image27.jpg"/><Relationship Id="rId8"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Process Portfolio/Visual Arts Journal</a:t>
            </a:r>
            <a:endParaRPr lang="en-US" dirty="0"/>
          </a:p>
        </p:txBody>
      </p:sp>
      <p:sp>
        <p:nvSpPr>
          <p:cNvPr id="3" name="Subtitle 2"/>
          <p:cNvSpPr>
            <a:spLocks noGrp="1"/>
          </p:cNvSpPr>
          <p:nvPr>
            <p:ph type="subTitle" idx="1"/>
          </p:nvPr>
        </p:nvSpPr>
        <p:spPr/>
        <p:txBody>
          <a:bodyPr/>
          <a:lstStyle/>
          <a:p>
            <a:r>
              <a:rPr lang="en-US" dirty="0" smtClean="0"/>
              <a:t>Revised in light of your marking</a:t>
            </a:r>
            <a:r>
              <a:rPr lang="is-IS" dirty="0" smtClean="0"/>
              <a:t>…. </a:t>
            </a:r>
            <a:r>
              <a:rPr lang="en-US" dirty="0" smtClean="0"/>
              <a:t>W</a:t>
            </a:r>
            <a:r>
              <a:rPr lang="is-IS" dirty="0" smtClean="0"/>
              <a:t>ill I do better?!</a:t>
            </a:r>
            <a:endParaRPr lang="en-US" dirty="0"/>
          </a:p>
        </p:txBody>
      </p:sp>
    </p:spTree>
    <p:extLst>
      <p:ext uri="{BB962C8B-B14F-4D97-AF65-F5344CB8AC3E}">
        <p14:creationId xmlns:p14="http://schemas.microsoft.com/office/powerpoint/2010/main" val="1931469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546" y="139403"/>
            <a:ext cx="3906610" cy="3906610"/>
          </a:xfrm>
          <a:prstGeom prst="rect">
            <a:avLst/>
          </a:prstGeom>
        </p:spPr>
      </p:pic>
      <p:sp>
        <p:nvSpPr>
          <p:cNvPr id="5" name="TextBox 4"/>
          <p:cNvSpPr txBox="1"/>
          <p:nvPr/>
        </p:nvSpPr>
        <p:spPr>
          <a:xfrm>
            <a:off x="9644" y="130259"/>
            <a:ext cx="4821011" cy="4708981"/>
          </a:xfrm>
          <a:prstGeom prst="rect">
            <a:avLst/>
          </a:prstGeom>
          <a:noFill/>
        </p:spPr>
        <p:txBody>
          <a:bodyPr wrap="square" rtlCol="0">
            <a:spAutoFit/>
          </a:bodyPr>
          <a:lstStyle/>
          <a:p>
            <a:r>
              <a:rPr lang="en-US" sz="1200" b="1" dirty="0" smtClean="0"/>
              <a:t>Photography trip – to ’make’ not ‘take’ photographs.</a:t>
            </a:r>
          </a:p>
          <a:p>
            <a:r>
              <a:rPr lang="en-US" sz="1200" dirty="0" smtClean="0"/>
              <a:t>S</a:t>
            </a:r>
            <a:r>
              <a:rPr lang="en-GB" sz="1200" dirty="0" smtClean="0"/>
              <a:t>o far I have </a:t>
            </a:r>
            <a:r>
              <a:rPr lang="en-GB" sz="1200" dirty="0"/>
              <a:t>established that:</a:t>
            </a:r>
            <a:endParaRPr lang="en-US" sz="1200" dirty="0"/>
          </a:p>
          <a:p>
            <a:pPr marL="171450" lvl="0" indent="-171450">
              <a:buFont typeface="Arial" charset="0"/>
              <a:buChar char="•"/>
            </a:pPr>
            <a:r>
              <a:rPr lang="en-GB" sz="1200" dirty="0"/>
              <a:t>Art works often have ‘layers’ of meaning, and through analysis we can ‘unpack’ those </a:t>
            </a:r>
            <a:r>
              <a:rPr lang="en-GB" sz="1200" dirty="0" smtClean="0"/>
              <a:t>meanings – I have examined the work of Richard </a:t>
            </a:r>
            <a:r>
              <a:rPr lang="en-GB" sz="1200" dirty="0" err="1" smtClean="0"/>
              <a:t>Diebenkorn</a:t>
            </a:r>
            <a:r>
              <a:rPr lang="en-GB" sz="1200" dirty="0"/>
              <a:t> </a:t>
            </a:r>
            <a:r>
              <a:rPr lang="en-GB" sz="1200" dirty="0" smtClean="0"/>
              <a:t>and the context of his paintings.</a:t>
            </a:r>
            <a:endParaRPr lang="en-US" sz="1200" dirty="0"/>
          </a:p>
          <a:p>
            <a:pPr marL="171450" lvl="0" indent="-171450">
              <a:buFont typeface="Arial" charset="0"/>
              <a:buChar char="•"/>
            </a:pPr>
            <a:r>
              <a:rPr lang="en-GB" sz="1200" dirty="0" smtClean="0"/>
              <a:t>I want my </a:t>
            </a:r>
            <a:r>
              <a:rPr lang="en-GB" sz="1200" dirty="0"/>
              <a:t>work to be grounded in </a:t>
            </a:r>
            <a:r>
              <a:rPr lang="en-GB" sz="1200" dirty="0" err="1" smtClean="0"/>
              <a:t>firsthand</a:t>
            </a:r>
            <a:r>
              <a:rPr lang="en-GB" sz="1200" dirty="0" smtClean="0"/>
              <a:t> </a:t>
            </a:r>
            <a:r>
              <a:rPr lang="en-GB" sz="1200" dirty="0"/>
              <a:t>experience of the </a:t>
            </a:r>
            <a:r>
              <a:rPr lang="en-GB" sz="1200" dirty="0" smtClean="0"/>
              <a:t>world.</a:t>
            </a:r>
            <a:endParaRPr lang="en-US" sz="1200" dirty="0"/>
          </a:p>
          <a:p>
            <a:pPr marL="171450" lvl="0" indent="-171450">
              <a:buFont typeface="Arial" charset="0"/>
              <a:buChar char="•"/>
            </a:pPr>
            <a:r>
              <a:rPr lang="en-GB" sz="1200" dirty="0"/>
              <a:t>Photography is a complex field in an age where everybody has the ability to take photographs and manipulate them so easily (we are no longer in an age where photographs only ‘memorialise’ a moment in time). </a:t>
            </a:r>
            <a:r>
              <a:rPr lang="en-GB" sz="1200" dirty="0" smtClean="0"/>
              <a:t>I will be editing </a:t>
            </a:r>
            <a:r>
              <a:rPr lang="en-GB" sz="1200" dirty="0"/>
              <a:t>the photographs and they are a start not an end in themselves.</a:t>
            </a:r>
            <a:endParaRPr lang="en-US" sz="1200" dirty="0"/>
          </a:p>
          <a:p>
            <a:pPr marL="171450" lvl="0" indent="-171450">
              <a:buFont typeface="Arial" charset="0"/>
              <a:buChar char="•"/>
            </a:pPr>
            <a:r>
              <a:rPr lang="en-GB" sz="1200" dirty="0" smtClean="0"/>
              <a:t>Photographer Cartier- </a:t>
            </a:r>
            <a:r>
              <a:rPr lang="en-GB" sz="1200" dirty="0" err="1"/>
              <a:t>Bresson</a:t>
            </a:r>
            <a:r>
              <a:rPr lang="en-GB" sz="1200" dirty="0"/>
              <a:t> </a:t>
            </a:r>
            <a:r>
              <a:rPr lang="en-GB" sz="1200" dirty="0" smtClean="0"/>
              <a:t>said “</a:t>
            </a:r>
            <a:r>
              <a:rPr lang="en-US" sz="1200" i="1" dirty="0" smtClean="0"/>
              <a:t>In </a:t>
            </a:r>
            <a:r>
              <a:rPr lang="en-US" sz="1200" i="1" dirty="0"/>
              <a:t>order to give a “meaning” to the world, one has to feel involved in what one frames through the viewfinder. This attitude requires concentration, discipline of mind, sensitivity, and a sense of geometry. It is by economy of means that one arrives at simplicity </a:t>
            </a:r>
            <a:r>
              <a:rPr lang="en-US" sz="1200" i="1" dirty="0" smtClean="0"/>
              <a:t>of expression. </a:t>
            </a:r>
            <a:r>
              <a:rPr lang="en-US" sz="1200" i="1" dirty="0" smtClean="0">
                <a:hlinkClick r:id="rId3"/>
              </a:rPr>
              <a:t>”</a:t>
            </a:r>
            <a:r>
              <a:rPr lang="en-GB" sz="1200" dirty="0" smtClean="0">
                <a:hlinkClick r:id="rId3"/>
              </a:rPr>
              <a:t>http</a:t>
            </a:r>
            <a:r>
              <a:rPr lang="en-GB" sz="1200" dirty="0">
                <a:hlinkClick r:id="rId3"/>
              </a:rPr>
              <a:t>://www.henricartierbresson.org/en</a:t>
            </a:r>
            <a:r>
              <a:rPr lang="en-GB" sz="1200" dirty="0" smtClean="0">
                <a:hlinkClick r:id="rId3"/>
              </a:rPr>
              <a:t>/</a:t>
            </a:r>
            <a:r>
              <a:rPr lang="en-GB" sz="1200" dirty="0" smtClean="0"/>
              <a:t> I will aim to be sensitive to changes in light, movement, angle of shot, framing, space and composition.</a:t>
            </a:r>
            <a:endParaRPr lang="en-US" sz="1200" dirty="0"/>
          </a:p>
          <a:p>
            <a:pPr marL="171450" lvl="0" indent="-171450">
              <a:buFont typeface="Arial" charset="0"/>
              <a:buChar char="•"/>
            </a:pPr>
            <a:r>
              <a:rPr lang="en-GB" sz="1200" dirty="0" smtClean="0"/>
              <a:t>A visit to the Souk will </a:t>
            </a:r>
            <a:r>
              <a:rPr lang="en-GB" sz="1200" dirty="0"/>
              <a:t>provide opportunities for making photographs that have the potential to be used in artworks that use metaphor, allegory and symbolism to communicate </a:t>
            </a:r>
            <a:r>
              <a:rPr lang="en-GB" sz="1200" dirty="0" smtClean="0"/>
              <a:t>ideas </a:t>
            </a:r>
            <a:r>
              <a:rPr lang="en-US" sz="1200" dirty="0"/>
              <a:t>.</a:t>
            </a:r>
            <a:r>
              <a:rPr lang="en-GB" sz="1200" dirty="0" smtClean="0"/>
              <a:t>There </a:t>
            </a:r>
            <a:r>
              <a:rPr lang="en-GB" sz="1200" dirty="0"/>
              <a:t>is a difference between a ‘happy snap’ and an artistically composed photograph (</a:t>
            </a:r>
            <a:r>
              <a:rPr lang="en-GB" sz="1200" i="1" dirty="0"/>
              <a:t> making </a:t>
            </a:r>
            <a:r>
              <a:rPr lang="en-GB" sz="1200" dirty="0"/>
              <a:t>a photograph opposed to taking a photograph)</a:t>
            </a:r>
            <a:endParaRPr lang="en-US" sz="1200" dirty="0"/>
          </a:p>
          <a:p>
            <a:endParaRPr lang="en-US" sz="1200" dirty="0" smtClean="0"/>
          </a:p>
        </p:txBody>
      </p:sp>
      <p:sp>
        <p:nvSpPr>
          <p:cNvPr id="6" name="TextBox 5"/>
          <p:cNvSpPr txBox="1"/>
          <p:nvPr/>
        </p:nvSpPr>
        <p:spPr>
          <a:xfrm>
            <a:off x="5030261" y="4097361"/>
            <a:ext cx="3906611" cy="2800767"/>
          </a:xfrm>
          <a:prstGeom prst="rect">
            <a:avLst/>
          </a:prstGeom>
          <a:noFill/>
        </p:spPr>
        <p:txBody>
          <a:bodyPr wrap="square" rtlCol="0">
            <a:spAutoFit/>
          </a:bodyPr>
          <a:lstStyle/>
          <a:p>
            <a:r>
              <a:rPr lang="en-US" sz="1100" b="1" dirty="0" smtClean="0"/>
              <a:t>Initial thoughts about my Intention to use this photograph</a:t>
            </a:r>
          </a:p>
          <a:p>
            <a:r>
              <a:rPr lang="en-US" sz="1100" dirty="0" smtClean="0"/>
              <a:t>This </a:t>
            </a:r>
            <a:r>
              <a:rPr lang="en-US" sz="1100" dirty="0"/>
              <a:t>sign saying ‘artist’ – a passage with a light at the </a:t>
            </a:r>
            <a:r>
              <a:rPr lang="en-US" sz="1100" dirty="0" smtClean="0"/>
              <a:t>end – the best photograph I took during the trip. T</a:t>
            </a:r>
            <a:r>
              <a:rPr lang="is-IS" sz="1100" dirty="0"/>
              <a:t>he arrangement of </a:t>
            </a:r>
            <a:r>
              <a:rPr lang="is-IS" sz="1100" dirty="0" smtClean="0"/>
              <a:t>shape, light </a:t>
            </a:r>
            <a:r>
              <a:rPr lang="is-IS" sz="1100" dirty="0"/>
              <a:t>and </a:t>
            </a:r>
            <a:r>
              <a:rPr lang="is-IS" sz="1100" dirty="0" smtClean="0"/>
              <a:t>space, and the rhythm of repeated forms </a:t>
            </a:r>
            <a:r>
              <a:rPr lang="is-IS" sz="1100" dirty="0"/>
              <a:t>was what caught my eye first and led me to take the photograph – it was only after looking more closely I saw the sign. </a:t>
            </a:r>
            <a:r>
              <a:rPr lang="is-IS" sz="1100" dirty="0" smtClean="0"/>
              <a:t>This is a promising image that I would like to develop into, possibly, a painting. The inter-locking geometry of the forms and high contrast make a visually compelling composition – painting would allow me to develop the composition and make decisons about what to keep, what to leave out and how to communicate my idea – which at present is to try and make an artwork about what creative inquiry is like. The dark passage way , a ’road less travelled’ as a metaphor for independent thought, with the bright light at the end, and the tower as symbol of knowledge or further heights to climb.</a:t>
            </a:r>
            <a:endParaRPr lang="en-US" sz="11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359" y="4793755"/>
            <a:ext cx="1083353" cy="145177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7151" y="4775595"/>
            <a:ext cx="1083354" cy="145177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32122" y="4771859"/>
            <a:ext cx="1086141" cy="145550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1637" y="4771859"/>
            <a:ext cx="1127165" cy="1451773"/>
          </a:xfrm>
          <a:prstGeom prst="rect">
            <a:avLst/>
          </a:prstGeom>
        </p:spPr>
      </p:pic>
      <p:sp>
        <p:nvSpPr>
          <p:cNvPr id="11" name="TextBox 10"/>
          <p:cNvSpPr txBox="1"/>
          <p:nvPr/>
        </p:nvSpPr>
        <p:spPr>
          <a:xfrm>
            <a:off x="217700" y="6319862"/>
            <a:ext cx="4804846" cy="430887"/>
          </a:xfrm>
          <a:prstGeom prst="rect">
            <a:avLst/>
          </a:prstGeom>
          <a:noFill/>
        </p:spPr>
        <p:txBody>
          <a:bodyPr wrap="square" rtlCol="0">
            <a:spAutoFit/>
          </a:bodyPr>
          <a:lstStyle/>
          <a:p>
            <a:r>
              <a:rPr lang="en-US" sz="1050" dirty="0" smtClean="0"/>
              <a:t>Some of the other photographs from the trip, all contain spaces to be able to move in to, something to pull the viewer onwards into the space.</a:t>
            </a:r>
            <a:endParaRPr lang="en-US" sz="1050" dirty="0"/>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46123" y="246888"/>
            <a:ext cx="1124712" cy="1124712"/>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46123" y="1506637"/>
            <a:ext cx="1139663" cy="1221786"/>
          </a:xfrm>
          <a:prstGeom prst="rect">
            <a:avLst/>
          </a:prstGeom>
        </p:spPr>
      </p:pic>
      <p:pic>
        <p:nvPicPr>
          <p:cNvPr id="14" name="Content Placeholder 4"/>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a:off x="9146123" y="2897206"/>
            <a:ext cx="1139663" cy="1139663"/>
          </a:xfrm>
        </p:spPr>
      </p:pic>
      <p:sp>
        <p:nvSpPr>
          <p:cNvPr id="15" name="TextBox 14"/>
          <p:cNvSpPr txBox="1"/>
          <p:nvPr/>
        </p:nvSpPr>
        <p:spPr>
          <a:xfrm>
            <a:off x="9146123" y="4097361"/>
            <a:ext cx="1250605" cy="2516073"/>
          </a:xfrm>
          <a:prstGeom prst="rect">
            <a:avLst/>
          </a:prstGeom>
          <a:noFill/>
          <a:ln>
            <a:solidFill>
              <a:schemeClr val="tx1"/>
            </a:solidFill>
          </a:ln>
        </p:spPr>
        <p:txBody>
          <a:bodyPr wrap="square" rtlCol="0">
            <a:spAutoFit/>
          </a:bodyPr>
          <a:lstStyle/>
          <a:p>
            <a:r>
              <a:rPr lang="en-US" sz="1050" dirty="0" smtClean="0">
                <a:latin typeface="Arial" charset="0"/>
                <a:ea typeface="Arial" charset="0"/>
                <a:cs typeface="Arial" charset="0"/>
              </a:rPr>
              <a:t>Other shots from the same location – I haven’t edited the images as the </a:t>
            </a:r>
            <a:r>
              <a:rPr lang="en-US" sz="1050" dirty="0" err="1" smtClean="0">
                <a:latin typeface="Arial" charset="0"/>
                <a:ea typeface="Arial" charset="0"/>
                <a:cs typeface="Arial" charset="0"/>
              </a:rPr>
              <a:t>colour</a:t>
            </a:r>
            <a:r>
              <a:rPr lang="en-US" sz="1050" dirty="0" smtClean="0">
                <a:latin typeface="Arial" charset="0"/>
                <a:ea typeface="Arial" charset="0"/>
                <a:cs typeface="Arial" charset="0"/>
              </a:rPr>
              <a:t> and contrast are super, but ‘I did choose to frame them as square photographs with the </a:t>
            </a:r>
            <a:r>
              <a:rPr lang="en-US" sz="1050" dirty="0" err="1" smtClean="0">
                <a:latin typeface="Arial" charset="0"/>
                <a:ea typeface="Arial" charset="0"/>
                <a:cs typeface="Arial" charset="0"/>
              </a:rPr>
              <a:t>ipad</a:t>
            </a:r>
            <a:r>
              <a:rPr lang="en-US" sz="1050" dirty="0" smtClean="0">
                <a:latin typeface="Arial" charset="0"/>
                <a:ea typeface="Arial" charset="0"/>
                <a:cs typeface="Arial" charset="0"/>
              </a:rPr>
              <a:t> I was using as opposed to the rectangular frame I use earlier.</a:t>
            </a:r>
            <a:endParaRPr lang="en-US" sz="1100" dirty="0">
              <a:latin typeface="Arial" charset="0"/>
              <a:ea typeface="Arial" charset="0"/>
              <a:cs typeface="Arial" charset="0"/>
            </a:endParaRPr>
          </a:p>
        </p:txBody>
      </p:sp>
      <p:sp>
        <p:nvSpPr>
          <p:cNvPr id="16" name="TextBox 15"/>
          <p:cNvSpPr txBox="1"/>
          <p:nvPr/>
        </p:nvSpPr>
        <p:spPr>
          <a:xfrm>
            <a:off x="10396728" y="246888"/>
            <a:ext cx="1795272" cy="3785652"/>
          </a:xfrm>
          <a:prstGeom prst="rect">
            <a:avLst/>
          </a:prstGeom>
          <a:noFill/>
          <a:ln>
            <a:solidFill>
              <a:schemeClr val="tx1">
                <a:lumMod val="65000"/>
                <a:lumOff val="35000"/>
              </a:schemeClr>
            </a:solidFill>
          </a:ln>
        </p:spPr>
        <p:txBody>
          <a:bodyPr wrap="square" rtlCol="0">
            <a:spAutoFit/>
          </a:bodyPr>
          <a:lstStyle/>
          <a:p>
            <a:r>
              <a:rPr lang="en-US" sz="1200" dirty="0"/>
              <a:t>Henri Cartier-Bresson (1908–2004) is one of the most original, accomplished, influential, and beloved figures in the history of photography. His inventive work of the early 1930s helped define the creative potential of modern photography, and his uncanny ability to capture life on the run made his work synonymous with “the decisive moment”—the title of his first major book. </a:t>
            </a:r>
            <a:r>
              <a:rPr lang="en-US" sz="1200" dirty="0">
                <a:hlinkClick r:id="rId11"/>
              </a:rPr>
              <a:t>https://</a:t>
            </a:r>
            <a:r>
              <a:rPr lang="en-US" sz="1200" dirty="0" smtClean="0">
                <a:hlinkClick r:id="rId11"/>
              </a:rPr>
              <a:t>www.moma.org/calendar/exhibitions/967</a:t>
            </a:r>
            <a:endParaRPr lang="en-US" sz="1200" dirty="0" smtClean="0"/>
          </a:p>
          <a:p>
            <a:endParaRPr lang="en-US" sz="1200" dirty="0"/>
          </a:p>
        </p:txBody>
      </p:sp>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05979" y="3961416"/>
            <a:ext cx="1353110" cy="877824"/>
          </a:xfrm>
          <a:prstGeom prst="rect">
            <a:avLst/>
          </a:prstGeom>
        </p:spPr>
      </p:pic>
      <p:sp>
        <p:nvSpPr>
          <p:cNvPr id="18" name="TextBox 17"/>
          <p:cNvSpPr txBox="1"/>
          <p:nvPr/>
        </p:nvSpPr>
        <p:spPr>
          <a:xfrm>
            <a:off x="10605979" y="4989912"/>
            <a:ext cx="1353110" cy="1015663"/>
          </a:xfrm>
          <a:prstGeom prst="rect">
            <a:avLst/>
          </a:prstGeom>
          <a:noFill/>
        </p:spPr>
        <p:txBody>
          <a:bodyPr wrap="square" rtlCol="0">
            <a:spAutoFit/>
          </a:bodyPr>
          <a:lstStyle/>
          <a:p>
            <a:r>
              <a:rPr lang="en-US" sz="1000" dirty="0"/>
              <a:t>http://</a:t>
            </a:r>
            <a:r>
              <a:rPr lang="en-US" sz="1000" dirty="0" err="1"/>
              <a:t>erickimphotography.com</a:t>
            </a:r>
            <a:r>
              <a:rPr lang="en-US" sz="1000" dirty="0"/>
              <a:t>/blog/2011/08/22/10-things-henri-cartier-bresson-can-teach-you-about-street-photography/</a:t>
            </a:r>
          </a:p>
        </p:txBody>
      </p:sp>
    </p:spTree>
    <p:extLst>
      <p:ext uri="{BB962C8B-B14F-4D97-AF65-F5344CB8AC3E}">
        <p14:creationId xmlns:p14="http://schemas.microsoft.com/office/powerpoint/2010/main" val="978902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0896" y="173736"/>
            <a:ext cx="4800600" cy="3662541"/>
          </a:xfrm>
          <a:prstGeom prst="rect">
            <a:avLst/>
          </a:prstGeom>
          <a:noFill/>
        </p:spPr>
        <p:txBody>
          <a:bodyPr wrap="square" rtlCol="0">
            <a:spAutoFit/>
          </a:bodyPr>
          <a:lstStyle/>
          <a:p>
            <a:r>
              <a:rPr lang="en-US" sz="1400" b="1" dirty="0" smtClean="0"/>
              <a:t>Why Richard </a:t>
            </a:r>
            <a:r>
              <a:rPr lang="en-US" sz="1400" b="1" dirty="0" err="1" smtClean="0"/>
              <a:t>Diebenkorn</a:t>
            </a:r>
            <a:r>
              <a:rPr lang="en-US" sz="1400" b="1" dirty="0" smtClean="0"/>
              <a:t> ?</a:t>
            </a:r>
            <a:r>
              <a:rPr lang="nl-NL" sz="1400" b="1" dirty="0" smtClean="0"/>
              <a:t> </a:t>
            </a:r>
          </a:p>
          <a:p>
            <a:r>
              <a:rPr lang="nl-NL" sz="1100" dirty="0" smtClean="0"/>
              <a:t>(b</a:t>
            </a:r>
            <a:r>
              <a:rPr lang="nl-NL" sz="1100" dirty="0"/>
              <a:t>. 1922, Portland, </a:t>
            </a:r>
            <a:r>
              <a:rPr lang="nl-NL" sz="1100" dirty="0" smtClean="0"/>
              <a:t>OR </a:t>
            </a:r>
            <a:r>
              <a:rPr lang="tr-TR" sz="1100" dirty="0" smtClean="0"/>
              <a:t>d</a:t>
            </a:r>
            <a:r>
              <a:rPr lang="tr-TR" sz="1100" dirty="0"/>
              <a:t>. 1993, Berkeley, </a:t>
            </a:r>
            <a:r>
              <a:rPr lang="tr-TR" sz="1100" dirty="0" smtClean="0"/>
              <a:t>CA</a:t>
            </a:r>
            <a:r>
              <a:rPr lang="en-US" sz="1100" dirty="0"/>
              <a:t>)</a:t>
            </a:r>
            <a:r>
              <a:rPr lang="en-US" sz="1100" dirty="0" smtClean="0"/>
              <a:t> </a:t>
            </a:r>
          </a:p>
          <a:p>
            <a:r>
              <a:rPr lang="en-US" sz="1200" dirty="0" smtClean="0"/>
              <a:t>His work evolved and changed in different phases of his life, influenced by what he learnt through his artist practice and his location. It was this response to location and his willingness and desire to develop that interest me. I don’t want to be a repetitive artist, I want my work to not be reliant on a ‘style’ that I have mastered, but for it to be a means by which I might know myself and the world around me better.</a:t>
            </a:r>
          </a:p>
          <a:p>
            <a:r>
              <a:rPr lang="en-US" sz="1200" dirty="0" err="1" smtClean="0"/>
              <a:t>Diebenkorn</a:t>
            </a:r>
            <a:r>
              <a:rPr lang="en-US" sz="1200" dirty="0" smtClean="0"/>
              <a:t> was successful and could have stuck with making works like those that  had sold previously, but he was a true life long learner and his work is unlike any other that I have seen. Some art histories cite him as a ‘Bay Area Figurative Painter’, other as an ‘Abstract Expressionist’, but his work was not following a path as part of a group philosophy, the way his work changes in use of </a:t>
            </a:r>
            <a:r>
              <a:rPr lang="en-US" sz="1200" dirty="0" err="1" smtClean="0"/>
              <a:t>colour</a:t>
            </a:r>
            <a:r>
              <a:rPr lang="en-US" sz="1200" dirty="0" smtClean="0"/>
              <a:t>, application of paint, use of space, geometry and switches between the objective and non-objective was independent. This fits with the intended meaning of the work I hope to make – so maybe my work will not only be about the importance of being an independent creative thinker as an artist, but also is critical of art that follows trends?</a:t>
            </a:r>
            <a:endParaRPr lang="en-US" sz="1200" dirty="0"/>
          </a:p>
        </p:txBody>
      </p:sp>
      <p:pic>
        <p:nvPicPr>
          <p:cNvPr id="5"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11496" y="173736"/>
            <a:ext cx="2737978" cy="3129118"/>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129" y="3728556"/>
            <a:ext cx="1314654" cy="134426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0426" y="3728556"/>
            <a:ext cx="2184427" cy="1344263"/>
          </a:xfrm>
          <a:prstGeom prst="rect">
            <a:avLst/>
          </a:prstGeom>
        </p:spPr>
      </p:pic>
      <p:sp>
        <p:nvSpPr>
          <p:cNvPr id="8" name="TextBox 7"/>
          <p:cNvSpPr txBox="1"/>
          <p:nvPr/>
        </p:nvSpPr>
        <p:spPr>
          <a:xfrm>
            <a:off x="310896" y="5586086"/>
            <a:ext cx="4700016" cy="1277273"/>
          </a:xfrm>
          <a:prstGeom prst="rect">
            <a:avLst/>
          </a:prstGeom>
          <a:noFill/>
          <a:ln w="57150">
            <a:solidFill>
              <a:schemeClr val="tx1"/>
            </a:solidFill>
          </a:ln>
        </p:spPr>
        <p:txBody>
          <a:bodyPr wrap="square" rtlCol="0">
            <a:spAutoFit/>
          </a:bodyPr>
          <a:lstStyle/>
          <a:p>
            <a:r>
              <a:rPr lang="en-US" sz="1100" dirty="0" err="1" smtClean="0"/>
              <a:t>Diebenkorn’s</a:t>
            </a:r>
            <a:r>
              <a:rPr lang="en-US" sz="1100" dirty="0" smtClean="0"/>
              <a:t> work occurred in series or phases, and some of these are named after the place he was living at the time – Urbana, Berkeley, Ocean Park </a:t>
            </a:r>
            <a:r>
              <a:rPr lang="en-US" sz="1100" dirty="0" err="1" smtClean="0"/>
              <a:t>etc</a:t>
            </a:r>
            <a:endParaRPr lang="en-US" sz="1100" dirty="0" smtClean="0"/>
          </a:p>
          <a:p>
            <a:r>
              <a:rPr lang="en-US" sz="1100" dirty="0" smtClean="0"/>
              <a:t>His earliest works are very figurative and are influenced by artists like Edward Hopper, but was introduced to more abstract modernist works at University whilst still conscripted in the army. By the late 1940’s his work fitted very neatly into the nascent Abstract Expressionist art being produced in the US art world. </a:t>
            </a:r>
            <a:r>
              <a:rPr lang="en-US" sz="800" i="1" dirty="0"/>
              <a:t>Richard </a:t>
            </a:r>
            <a:r>
              <a:rPr lang="en-US" sz="800" i="1" dirty="0" err="1"/>
              <a:t>Diebenkorn</a:t>
            </a:r>
            <a:r>
              <a:rPr lang="en-US" sz="800" i="1" dirty="0"/>
              <a:t>, Gerald </a:t>
            </a:r>
            <a:r>
              <a:rPr lang="en-US" sz="800" i="1" dirty="0" err="1"/>
              <a:t>Nordland</a:t>
            </a:r>
            <a:r>
              <a:rPr lang="en-US" sz="800" i="1" dirty="0"/>
              <a:t>, Rizzoli </a:t>
            </a:r>
            <a:r>
              <a:rPr lang="en-US" sz="800" i="1" dirty="0" err="1"/>
              <a:t>Int</a:t>
            </a:r>
            <a:r>
              <a:rPr lang="en-US" sz="800" i="1" dirty="0"/>
              <a:t> Publications </a:t>
            </a:r>
            <a:r>
              <a:rPr lang="en-US" sz="800" i="1" dirty="0" smtClean="0"/>
              <a:t>p.15-16</a:t>
            </a:r>
            <a:endParaRPr lang="en-US" sz="1100" dirty="0" smtClean="0"/>
          </a:p>
        </p:txBody>
      </p:sp>
      <p:sp>
        <p:nvSpPr>
          <p:cNvPr id="9" name="TextBox 8"/>
          <p:cNvSpPr txBox="1"/>
          <p:nvPr/>
        </p:nvSpPr>
        <p:spPr>
          <a:xfrm>
            <a:off x="310896" y="5072819"/>
            <a:ext cx="1403951" cy="461665"/>
          </a:xfrm>
          <a:prstGeom prst="rect">
            <a:avLst/>
          </a:prstGeom>
          <a:noFill/>
        </p:spPr>
        <p:txBody>
          <a:bodyPr wrap="square" rtlCol="0">
            <a:spAutoFit/>
          </a:bodyPr>
          <a:lstStyle/>
          <a:p>
            <a:r>
              <a:rPr lang="en-US" sz="600" dirty="0"/>
              <a:t>Berkeley no.22 1954 oil on canvas 59x57”</a:t>
            </a:r>
          </a:p>
          <a:p>
            <a:r>
              <a:rPr lang="en-US" sz="600" i="1" dirty="0"/>
              <a:t>Richard </a:t>
            </a:r>
            <a:r>
              <a:rPr lang="en-US" sz="600" i="1" dirty="0" err="1"/>
              <a:t>Diebenkorn</a:t>
            </a:r>
            <a:r>
              <a:rPr lang="en-US" sz="600" i="1" dirty="0"/>
              <a:t>, Gerald </a:t>
            </a:r>
            <a:r>
              <a:rPr lang="en-US" sz="600" i="1" dirty="0" err="1"/>
              <a:t>Nordland</a:t>
            </a:r>
            <a:r>
              <a:rPr lang="en-US" sz="600" i="1" dirty="0"/>
              <a:t>, Rizzoli </a:t>
            </a:r>
            <a:r>
              <a:rPr lang="en-US" sz="600" i="1" dirty="0" err="1"/>
              <a:t>Int</a:t>
            </a:r>
            <a:r>
              <a:rPr lang="en-US" sz="600" i="1" dirty="0"/>
              <a:t> Publications p 71</a:t>
            </a:r>
            <a:endParaRPr lang="en-US" sz="600" dirty="0"/>
          </a:p>
        </p:txBody>
      </p:sp>
      <p:sp>
        <p:nvSpPr>
          <p:cNvPr id="11" name="TextBox 10"/>
          <p:cNvSpPr txBox="1"/>
          <p:nvPr/>
        </p:nvSpPr>
        <p:spPr>
          <a:xfrm>
            <a:off x="2310426" y="5124421"/>
            <a:ext cx="2184427" cy="461665"/>
          </a:xfrm>
          <a:prstGeom prst="rect">
            <a:avLst/>
          </a:prstGeom>
          <a:noFill/>
        </p:spPr>
        <p:txBody>
          <a:bodyPr wrap="square" rtlCol="0">
            <a:spAutoFit/>
          </a:bodyPr>
          <a:lstStyle/>
          <a:p>
            <a:r>
              <a:rPr lang="en-US" sz="600" dirty="0"/>
              <a:t>Interior with Book 1959</a:t>
            </a:r>
          </a:p>
          <a:p>
            <a:r>
              <a:rPr lang="en-US" sz="600" dirty="0"/>
              <a:t>70x64” Oil on canvas</a:t>
            </a:r>
          </a:p>
          <a:p>
            <a:r>
              <a:rPr lang="en-US" sz="600" i="1" dirty="0"/>
              <a:t>Richard </a:t>
            </a:r>
            <a:r>
              <a:rPr lang="en-US" sz="600" i="1" dirty="0" err="1"/>
              <a:t>Diebenkorn</a:t>
            </a:r>
            <a:r>
              <a:rPr lang="en-US" sz="600" i="1" dirty="0"/>
              <a:t>, Gerald </a:t>
            </a:r>
            <a:r>
              <a:rPr lang="en-US" sz="600" i="1" dirty="0" err="1"/>
              <a:t>Nordland</a:t>
            </a:r>
            <a:r>
              <a:rPr lang="en-US" sz="600" i="1" dirty="0"/>
              <a:t>, Rizzoli </a:t>
            </a:r>
            <a:r>
              <a:rPr lang="en-US" sz="600" i="1" dirty="0" err="1"/>
              <a:t>Int</a:t>
            </a:r>
            <a:r>
              <a:rPr lang="en-US" sz="600" i="1" dirty="0"/>
              <a:t> Publications p </a:t>
            </a:r>
            <a:r>
              <a:rPr lang="en-US" sz="600" i="1" dirty="0" smtClean="0"/>
              <a:t>105</a:t>
            </a:r>
            <a:endParaRPr lang="en-US" sz="600" i="1" dirty="0"/>
          </a:p>
        </p:txBody>
      </p:sp>
      <p:sp>
        <p:nvSpPr>
          <p:cNvPr id="12" name="Rectangle 11"/>
          <p:cNvSpPr/>
          <p:nvPr/>
        </p:nvSpPr>
        <p:spPr>
          <a:xfrm>
            <a:off x="5111496" y="3302854"/>
            <a:ext cx="3474720" cy="400110"/>
          </a:xfrm>
          <a:prstGeom prst="rect">
            <a:avLst/>
          </a:prstGeom>
        </p:spPr>
        <p:txBody>
          <a:bodyPr wrap="square">
            <a:spAutoFit/>
          </a:bodyPr>
          <a:lstStyle/>
          <a:p>
            <a:r>
              <a:rPr lang="en-US" sz="900" dirty="0">
                <a:hlinkClick r:id="rId5"/>
              </a:rPr>
              <a:t>Richard Diebenkorn</a:t>
            </a:r>
            <a:r>
              <a:rPr lang="en-US" sz="900" dirty="0"/>
              <a:t/>
            </a:r>
            <a:br>
              <a:rPr lang="en-US" sz="900" dirty="0"/>
            </a:br>
            <a:r>
              <a:rPr lang="tr-TR" sz="900" i="1" dirty="0" smtClean="0"/>
              <a:t>Ocean </a:t>
            </a:r>
            <a:r>
              <a:rPr lang="tr-TR" sz="900" i="1" dirty="0"/>
              <a:t>Park #60</a:t>
            </a:r>
            <a:r>
              <a:rPr lang="tr-TR" sz="900" dirty="0"/>
              <a:t> </a:t>
            </a:r>
            <a:r>
              <a:rPr lang="is-IS" sz="900" dirty="0" smtClean="0">
                <a:hlinkClick r:id="rId6"/>
              </a:rPr>
              <a:t>1973</a:t>
            </a:r>
            <a:r>
              <a:rPr lang="is-IS" sz="900" dirty="0" smtClean="0"/>
              <a:t> </a:t>
            </a:r>
            <a:r>
              <a:rPr lang="en-US" sz="1000" dirty="0" smtClean="0"/>
              <a:t>oil </a:t>
            </a:r>
            <a:r>
              <a:rPr lang="en-US" sz="1000" dirty="0"/>
              <a:t>on canvas </a:t>
            </a:r>
            <a:r>
              <a:rPr lang="nb-NO" sz="1000" dirty="0"/>
              <a:t>93 x 81 1/4 in</a:t>
            </a:r>
            <a:r>
              <a:rPr lang="nb-NO" sz="1100" dirty="0"/>
              <a:t>.</a:t>
            </a:r>
            <a:endParaRPr lang="en-US" sz="900" dirty="0"/>
          </a:p>
        </p:txBody>
      </p:sp>
      <p:sp>
        <p:nvSpPr>
          <p:cNvPr id="13" name="TextBox 12"/>
          <p:cNvSpPr txBox="1"/>
          <p:nvPr/>
        </p:nvSpPr>
        <p:spPr>
          <a:xfrm>
            <a:off x="8083296" y="256032"/>
            <a:ext cx="3739896" cy="3016210"/>
          </a:xfrm>
          <a:prstGeom prst="rect">
            <a:avLst/>
          </a:prstGeom>
          <a:noFill/>
          <a:ln w="19050">
            <a:solidFill>
              <a:schemeClr val="tx1"/>
            </a:solidFill>
          </a:ln>
        </p:spPr>
        <p:txBody>
          <a:bodyPr wrap="square" rtlCol="0">
            <a:spAutoFit/>
          </a:bodyPr>
          <a:lstStyle/>
          <a:p>
            <a:r>
              <a:rPr lang="en-US" sz="1400" i="1" dirty="0">
                <a:solidFill>
                  <a:srgbClr val="0070C0"/>
                </a:solidFill>
              </a:rPr>
              <a:t>"He painted and repainted. He would scrape away, paint some more. He would focus on one area and decide he would move onto another and destroy something he had worked on for quite a while because he felt like he was treating it too preciously and he identified it as just wanting to get everything right. Everything right. Light, color, space, volume, the whole composition. But he wasn't afraid to show the mistakes.” </a:t>
            </a:r>
            <a:endParaRPr lang="en-US" sz="1400" i="1" dirty="0" smtClean="0">
              <a:solidFill>
                <a:srgbClr val="0070C0"/>
              </a:solidFill>
            </a:endParaRPr>
          </a:p>
          <a:p>
            <a:r>
              <a:rPr lang="en-US" sz="1400" dirty="0" smtClean="0"/>
              <a:t>Sarah </a:t>
            </a:r>
            <a:r>
              <a:rPr lang="en-US" sz="1400" dirty="0"/>
              <a:t>Bancroft, Curator Orange county Museum of Art </a:t>
            </a:r>
            <a:endParaRPr lang="en-US" sz="1400" dirty="0" smtClean="0"/>
          </a:p>
          <a:p>
            <a:r>
              <a:rPr lang="en-US" sz="1100" dirty="0" smtClean="0"/>
              <a:t>http</a:t>
            </a:r>
            <a:r>
              <a:rPr lang="en-US" sz="1100" dirty="0"/>
              <a:t>://</a:t>
            </a:r>
            <a:r>
              <a:rPr lang="en-US" sz="1100" dirty="0" err="1"/>
              <a:t>www.npr.org</a:t>
            </a:r>
            <a:r>
              <a:rPr lang="en-US" sz="1100" dirty="0"/>
              <a:t>/2012/03/02/147722483/in-ocean-park-gentle-portraits-of-</a:t>
            </a:r>
            <a:r>
              <a:rPr lang="en-US" sz="1100" dirty="0" err="1"/>
              <a:t>california</a:t>
            </a:r>
            <a:r>
              <a:rPr lang="en-US" sz="1100" dirty="0"/>
              <a:t>-light</a:t>
            </a:r>
          </a:p>
        </p:txBody>
      </p:sp>
      <p:sp>
        <p:nvSpPr>
          <p:cNvPr id="14" name="Rectangle 13"/>
          <p:cNvSpPr/>
          <p:nvPr/>
        </p:nvSpPr>
        <p:spPr>
          <a:xfrm>
            <a:off x="5111496" y="3702964"/>
            <a:ext cx="6711696" cy="3247043"/>
          </a:xfrm>
          <a:prstGeom prst="rect">
            <a:avLst/>
          </a:prstGeom>
        </p:spPr>
        <p:txBody>
          <a:bodyPr wrap="square">
            <a:spAutoFit/>
          </a:bodyPr>
          <a:lstStyle/>
          <a:p>
            <a:r>
              <a:rPr lang="en-US" sz="1100" dirty="0" smtClean="0"/>
              <a:t>Like other Ocean Park paintings </a:t>
            </a:r>
            <a:r>
              <a:rPr lang="en-US" sz="1100" dirty="0" err="1" smtClean="0"/>
              <a:t>Diebnkorn</a:t>
            </a:r>
            <a:r>
              <a:rPr lang="en-US" sz="1100" dirty="0" smtClean="0"/>
              <a:t> used layers of </a:t>
            </a:r>
            <a:r>
              <a:rPr lang="en-US" sz="1100" dirty="0" err="1"/>
              <a:t>colour</a:t>
            </a:r>
            <a:r>
              <a:rPr lang="en-US" sz="1100" dirty="0"/>
              <a:t> </a:t>
            </a:r>
            <a:r>
              <a:rPr lang="en-US" sz="1100" dirty="0" smtClean="0"/>
              <a:t>in no.60– </a:t>
            </a:r>
            <a:r>
              <a:rPr lang="en-US" sz="1100" dirty="0"/>
              <a:t>evidence of painting being </a:t>
            </a:r>
            <a:r>
              <a:rPr lang="en-US" sz="1100" dirty="0" smtClean="0"/>
              <a:t>a process </a:t>
            </a:r>
            <a:r>
              <a:rPr lang="en-US" sz="1100" dirty="0"/>
              <a:t>as per the Bancroft quote </a:t>
            </a:r>
            <a:r>
              <a:rPr lang="en-US" sz="1100" dirty="0" smtClean="0"/>
              <a:t>(above right). We can see </a:t>
            </a:r>
            <a:r>
              <a:rPr lang="en-US" sz="1100" dirty="0"/>
              <a:t>the </a:t>
            </a:r>
            <a:r>
              <a:rPr lang="en-US" sz="1100" dirty="0" smtClean="0"/>
              <a:t>painting </a:t>
            </a:r>
            <a:r>
              <a:rPr lang="en-US" sz="1100" dirty="0"/>
              <a:t>underneath – like a map that has been painted over – also the </a:t>
            </a:r>
            <a:r>
              <a:rPr lang="en-US" sz="1100" dirty="0" err="1"/>
              <a:t>colours</a:t>
            </a:r>
            <a:r>
              <a:rPr lang="en-US" sz="1100" dirty="0"/>
              <a:t> </a:t>
            </a:r>
            <a:r>
              <a:rPr lang="en-US" sz="1100" dirty="0" smtClean="0"/>
              <a:t>used are </a:t>
            </a:r>
            <a:r>
              <a:rPr lang="en-US" sz="1100" dirty="0"/>
              <a:t>‘map like’.</a:t>
            </a:r>
          </a:p>
          <a:p>
            <a:r>
              <a:rPr lang="en-US" sz="1100" dirty="0" smtClean="0"/>
              <a:t>There are harmonious </a:t>
            </a:r>
            <a:r>
              <a:rPr lang="en-US" sz="1100" dirty="0"/>
              <a:t>hues </a:t>
            </a:r>
            <a:r>
              <a:rPr lang="en-US" sz="1100" dirty="0" smtClean="0"/>
              <a:t>of greens and turquoises with </a:t>
            </a:r>
            <a:r>
              <a:rPr lang="en-US" sz="1100" dirty="0"/>
              <a:t>thin lines of contrasting cadmium </a:t>
            </a:r>
            <a:r>
              <a:rPr lang="en-US" sz="1100" dirty="0" smtClean="0"/>
              <a:t>yellow, ochres </a:t>
            </a:r>
            <a:r>
              <a:rPr lang="en-US" sz="1100" dirty="0"/>
              <a:t>and </a:t>
            </a:r>
            <a:r>
              <a:rPr lang="en-US" sz="1100" dirty="0" smtClean="0"/>
              <a:t>red</a:t>
            </a:r>
          </a:p>
          <a:p>
            <a:r>
              <a:rPr lang="en-US" sz="1100" dirty="0" smtClean="0"/>
              <a:t>There is a great sense of space and light. </a:t>
            </a:r>
            <a:r>
              <a:rPr lang="en-US" sz="1100" dirty="0" err="1"/>
              <a:t>Diebenkorn</a:t>
            </a:r>
            <a:r>
              <a:rPr lang="en-US" sz="1100" dirty="0"/>
              <a:t> </a:t>
            </a:r>
            <a:r>
              <a:rPr lang="en-US" sz="1100" dirty="0" smtClean="0"/>
              <a:t>said </a:t>
            </a:r>
            <a:r>
              <a:rPr lang="en-US" sz="1100" dirty="0"/>
              <a:t>the Ocean Park paintings became more abstract because </a:t>
            </a:r>
            <a:endParaRPr lang="en-US" sz="1100" dirty="0" smtClean="0"/>
          </a:p>
          <a:p>
            <a:r>
              <a:rPr lang="en-US" i="1" dirty="0" smtClean="0"/>
              <a:t>“ </a:t>
            </a:r>
            <a:r>
              <a:rPr lang="en-US" i="1" dirty="0"/>
              <a:t>The abstract paintings permit an allover light which wasn’t possible for me in the representational works, which seem somehow dingy by comparison.”</a:t>
            </a:r>
          </a:p>
          <a:p>
            <a:r>
              <a:rPr lang="en-US" sz="800" i="1" dirty="0"/>
              <a:t>Richard </a:t>
            </a:r>
            <a:r>
              <a:rPr lang="en-US" sz="800" i="1" dirty="0" err="1"/>
              <a:t>Diebenkorn</a:t>
            </a:r>
            <a:r>
              <a:rPr lang="en-US" sz="800" i="1" dirty="0"/>
              <a:t>, Gerald </a:t>
            </a:r>
            <a:r>
              <a:rPr lang="en-US" sz="800" i="1" dirty="0" err="1"/>
              <a:t>Nordland</a:t>
            </a:r>
            <a:r>
              <a:rPr lang="en-US" sz="800" i="1" dirty="0"/>
              <a:t>, Rizzoli </a:t>
            </a:r>
            <a:r>
              <a:rPr lang="en-US" sz="800" i="1" dirty="0" err="1"/>
              <a:t>Int</a:t>
            </a:r>
            <a:r>
              <a:rPr lang="en-US" sz="800" i="1" dirty="0"/>
              <a:t> Publications </a:t>
            </a:r>
            <a:r>
              <a:rPr lang="en-US" sz="800" dirty="0"/>
              <a:t>P.155 </a:t>
            </a:r>
            <a:endParaRPr lang="en-US" sz="800" dirty="0" smtClean="0"/>
          </a:p>
          <a:p>
            <a:endParaRPr lang="en-US" sz="1100" dirty="0"/>
          </a:p>
          <a:p>
            <a:r>
              <a:rPr lang="en-US" sz="1100" dirty="0" smtClean="0"/>
              <a:t>In Ocean Park no.60 there is an underlying </a:t>
            </a:r>
            <a:r>
              <a:rPr lang="en-US" sz="1100" dirty="0"/>
              <a:t>grid like structure – broadly 4 bands or areas – </a:t>
            </a:r>
            <a:r>
              <a:rPr lang="en-US" sz="1100" dirty="0" smtClean="0"/>
              <a:t>the geometry of the composition originally referred </a:t>
            </a:r>
            <a:r>
              <a:rPr lang="en-US" sz="1100" dirty="0"/>
              <a:t>to </a:t>
            </a:r>
            <a:r>
              <a:rPr lang="en-US" sz="1100" dirty="0" smtClean="0"/>
              <a:t>roads/buildings/real spaces </a:t>
            </a:r>
            <a:r>
              <a:rPr lang="en-US" sz="1100" dirty="0"/>
              <a:t>but more than that the painting has a compositional ’rightness’ of its own. The source of landscape is the start of a journey where the ‘needs’ of the painting take over – </a:t>
            </a:r>
            <a:r>
              <a:rPr lang="en-US" sz="1100" dirty="0" smtClean="0"/>
              <a:t>it is abstraction </a:t>
            </a:r>
            <a:r>
              <a:rPr lang="en-US" sz="1100" dirty="0"/>
              <a:t>with </a:t>
            </a:r>
            <a:r>
              <a:rPr lang="en-US" sz="1100" dirty="0" smtClean="0"/>
              <a:t>its roots </a:t>
            </a:r>
            <a:r>
              <a:rPr lang="en-US" sz="1100" dirty="0"/>
              <a:t>in observation.</a:t>
            </a:r>
          </a:p>
          <a:p>
            <a:r>
              <a:rPr lang="en-US" sz="1100" dirty="0" smtClean="0"/>
              <a:t>There is both a precision to the composition and a freedom in the way the paint is applied in </a:t>
            </a:r>
            <a:r>
              <a:rPr lang="en-US" sz="1100" dirty="0" err="1" smtClean="0"/>
              <a:t>scumbled</a:t>
            </a:r>
            <a:r>
              <a:rPr lang="en-US" sz="1100" dirty="0" smtClean="0"/>
              <a:t> layers.</a:t>
            </a:r>
          </a:p>
          <a:p>
            <a:r>
              <a:rPr lang="en-US" sz="1100" dirty="0" smtClean="0"/>
              <a:t>I also want my artwork to develop in this way – to have the photograph as a starting point but to learn from </a:t>
            </a:r>
            <a:r>
              <a:rPr lang="en-US" sz="1100" dirty="0" err="1" smtClean="0"/>
              <a:t>Diebenkorn’s</a:t>
            </a:r>
            <a:r>
              <a:rPr lang="en-US" sz="1100" dirty="0" smtClean="0"/>
              <a:t> approach to allow my painting to evolve in and of itself.</a:t>
            </a:r>
            <a:endParaRPr lang="en-US" sz="1100" dirty="0"/>
          </a:p>
        </p:txBody>
      </p:sp>
    </p:spTree>
    <p:extLst>
      <p:ext uri="{BB962C8B-B14F-4D97-AF65-F5344CB8AC3E}">
        <p14:creationId xmlns:p14="http://schemas.microsoft.com/office/powerpoint/2010/main" val="1501830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2608" y="21153"/>
            <a:ext cx="4736592" cy="646331"/>
          </a:xfrm>
          <a:prstGeom prst="rect">
            <a:avLst/>
          </a:prstGeom>
          <a:noFill/>
        </p:spPr>
        <p:txBody>
          <a:bodyPr wrap="square" rtlCol="0">
            <a:spAutoFit/>
          </a:bodyPr>
          <a:lstStyle/>
          <a:p>
            <a:r>
              <a:rPr lang="en-US" sz="1200" b="1" dirty="0" smtClean="0"/>
              <a:t>Developing my piece using what I have learnt from </a:t>
            </a:r>
            <a:r>
              <a:rPr lang="en-US" sz="1200" b="1" dirty="0" err="1" smtClean="0"/>
              <a:t>Diebenkorn’s</a:t>
            </a:r>
            <a:r>
              <a:rPr lang="en-US" sz="1200" b="1" dirty="0" smtClean="0"/>
              <a:t> process.</a:t>
            </a:r>
          </a:p>
          <a:p>
            <a:endParaRPr lang="en-US" sz="1200" dirty="0"/>
          </a:p>
        </p:txBody>
      </p:sp>
      <p:pic>
        <p:nvPicPr>
          <p:cNvPr id="5" name="Picture 4"/>
          <p:cNvPicPr>
            <a:picLocks noChangeAspect="1"/>
          </p:cNvPicPr>
          <p:nvPr/>
        </p:nvPicPr>
        <p:blipFill>
          <a:blip r:embed="rId2"/>
          <a:stretch>
            <a:fillRect/>
          </a:stretch>
        </p:blipFill>
        <p:spPr>
          <a:xfrm>
            <a:off x="303994" y="449799"/>
            <a:ext cx="1508252" cy="1422417"/>
          </a:xfrm>
          <a:prstGeom prst="rect">
            <a:avLst/>
          </a:prstGeom>
        </p:spPr>
      </p:pic>
      <p:pic>
        <p:nvPicPr>
          <p:cNvPr id="6" name="Picture 5"/>
          <p:cNvPicPr>
            <a:picLocks noChangeAspect="1"/>
          </p:cNvPicPr>
          <p:nvPr/>
        </p:nvPicPr>
        <p:blipFill>
          <a:blip r:embed="rId3"/>
          <a:stretch>
            <a:fillRect/>
          </a:stretch>
        </p:blipFill>
        <p:spPr>
          <a:xfrm>
            <a:off x="1939348" y="488679"/>
            <a:ext cx="1621988" cy="1383537"/>
          </a:xfrm>
          <a:prstGeom prst="rect">
            <a:avLst/>
          </a:prstGeom>
        </p:spPr>
      </p:pic>
      <p:pic>
        <p:nvPicPr>
          <p:cNvPr id="7" name="Picture 6"/>
          <p:cNvPicPr>
            <a:picLocks noChangeAspect="1"/>
          </p:cNvPicPr>
          <p:nvPr/>
        </p:nvPicPr>
        <p:blipFill>
          <a:blip r:embed="rId4"/>
          <a:stretch>
            <a:fillRect/>
          </a:stretch>
        </p:blipFill>
        <p:spPr>
          <a:xfrm>
            <a:off x="292608" y="2029522"/>
            <a:ext cx="1466571" cy="1499247"/>
          </a:xfrm>
          <a:prstGeom prst="rect">
            <a:avLst/>
          </a:prstGeom>
        </p:spPr>
      </p:pic>
      <p:pic>
        <p:nvPicPr>
          <p:cNvPr id="8" name="Picture 7"/>
          <p:cNvPicPr>
            <a:picLocks noChangeAspect="1"/>
          </p:cNvPicPr>
          <p:nvPr/>
        </p:nvPicPr>
        <p:blipFill>
          <a:blip r:embed="rId5"/>
          <a:stretch>
            <a:fillRect/>
          </a:stretch>
        </p:blipFill>
        <p:spPr>
          <a:xfrm>
            <a:off x="3729664" y="454576"/>
            <a:ext cx="1266827" cy="1417640"/>
          </a:xfrm>
          <a:prstGeom prst="rect">
            <a:avLst/>
          </a:prstGeom>
        </p:spPr>
      </p:pic>
      <p:pic>
        <p:nvPicPr>
          <p:cNvPr id="9" name="Picture 8"/>
          <p:cNvPicPr>
            <a:picLocks noChangeAspect="1"/>
          </p:cNvPicPr>
          <p:nvPr/>
        </p:nvPicPr>
        <p:blipFill>
          <a:blip r:embed="rId6"/>
          <a:stretch>
            <a:fillRect/>
          </a:stretch>
        </p:blipFill>
        <p:spPr>
          <a:xfrm>
            <a:off x="5198322" y="286516"/>
            <a:ext cx="1715587" cy="1585700"/>
          </a:xfrm>
          <a:prstGeom prst="rect">
            <a:avLst/>
          </a:prstGeom>
        </p:spPr>
      </p:pic>
      <p:sp>
        <p:nvSpPr>
          <p:cNvPr id="10" name="TextBox 9"/>
          <p:cNvSpPr txBox="1"/>
          <p:nvPr/>
        </p:nvSpPr>
        <p:spPr>
          <a:xfrm>
            <a:off x="292608" y="3668207"/>
            <a:ext cx="3268728" cy="2800767"/>
          </a:xfrm>
          <a:prstGeom prst="rect">
            <a:avLst/>
          </a:prstGeom>
          <a:noFill/>
          <a:ln w="28575">
            <a:solidFill>
              <a:schemeClr val="tx1"/>
            </a:solidFill>
          </a:ln>
        </p:spPr>
        <p:txBody>
          <a:bodyPr wrap="square" rtlCol="0">
            <a:spAutoFit/>
          </a:bodyPr>
          <a:lstStyle/>
          <a:p>
            <a:r>
              <a:rPr lang="en-US" sz="1600" b="1" dirty="0" smtClean="0"/>
              <a:t>Experimentation with composition</a:t>
            </a:r>
          </a:p>
          <a:p>
            <a:r>
              <a:rPr lang="en-US" sz="1600" dirty="0" smtClean="0"/>
              <a:t>In </a:t>
            </a:r>
            <a:r>
              <a:rPr lang="en-US" sz="1600" dirty="0"/>
              <a:t>these </a:t>
            </a:r>
            <a:r>
              <a:rPr lang="en-US" sz="1600" dirty="0" smtClean="0"/>
              <a:t>initial </a:t>
            </a:r>
            <a:r>
              <a:rPr lang="en-US" sz="1600" b="1" dirty="0" smtClean="0"/>
              <a:t>pencil</a:t>
            </a:r>
            <a:r>
              <a:rPr lang="en-US" sz="1600" dirty="0" smtClean="0"/>
              <a:t> </a:t>
            </a:r>
            <a:r>
              <a:rPr lang="en-US" sz="1600" dirty="0"/>
              <a:t>sketches </a:t>
            </a:r>
            <a:r>
              <a:rPr lang="en-US" sz="1600" dirty="0" smtClean="0"/>
              <a:t>above I </a:t>
            </a:r>
            <a:r>
              <a:rPr lang="en-US" sz="1600" dirty="0"/>
              <a:t>was trying out different spatial arrangements of the elements of the composition.  Increasing the convergence of perspective lines and </a:t>
            </a:r>
            <a:r>
              <a:rPr lang="en-US" sz="1600" dirty="0" err="1"/>
              <a:t>emphasising</a:t>
            </a:r>
            <a:r>
              <a:rPr lang="en-US" sz="1600" dirty="0"/>
              <a:t> the rhythmic triangular structures – I would like the viewer to be led to the sign, the light at the end of the passage and then the tower</a:t>
            </a:r>
          </a:p>
        </p:txBody>
      </p:sp>
      <p:sp>
        <p:nvSpPr>
          <p:cNvPr id="12" name="TextBox 11"/>
          <p:cNvSpPr txBox="1"/>
          <p:nvPr/>
        </p:nvSpPr>
        <p:spPr>
          <a:xfrm>
            <a:off x="7115740" y="290584"/>
            <a:ext cx="4981772" cy="1384995"/>
          </a:xfrm>
          <a:prstGeom prst="rect">
            <a:avLst/>
          </a:prstGeom>
          <a:noFill/>
          <a:ln w="6350">
            <a:solidFill>
              <a:schemeClr val="tx1"/>
            </a:solidFill>
          </a:ln>
        </p:spPr>
        <p:txBody>
          <a:bodyPr wrap="square" rtlCol="0">
            <a:spAutoFit/>
          </a:bodyPr>
          <a:lstStyle/>
          <a:p>
            <a:r>
              <a:rPr lang="en-US" sz="1200" dirty="0" smtClean="0"/>
              <a:t>The </a:t>
            </a:r>
            <a:r>
              <a:rPr lang="en-US" sz="1200" dirty="0"/>
              <a:t>developmental study </a:t>
            </a:r>
            <a:r>
              <a:rPr lang="en-US" sz="1200" dirty="0" smtClean="0"/>
              <a:t>using </a:t>
            </a:r>
            <a:r>
              <a:rPr lang="en-US" sz="1200" b="1" dirty="0" smtClean="0"/>
              <a:t>acrylic on paper </a:t>
            </a:r>
            <a:r>
              <a:rPr lang="en-US" sz="1200" dirty="0" smtClean="0"/>
              <a:t>on the left is </a:t>
            </a:r>
            <a:r>
              <a:rPr lang="en-US" sz="1200" dirty="0"/>
              <a:t>nearly at the point where the painting could start to follow its own internal logic and really leave the original image behind – but I don’t want to create a </a:t>
            </a:r>
            <a:r>
              <a:rPr lang="en-US" sz="1200" dirty="0" err="1"/>
              <a:t>Diebenkorn</a:t>
            </a:r>
            <a:r>
              <a:rPr lang="en-US" sz="1200" dirty="0"/>
              <a:t> pastiche  - the alleyway with the sign saying ‘artist’, clear reference to that particular </a:t>
            </a:r>
            <a:r>
              <a:rPr lang="en-US" sz="1200" dirty="0" smtClean="0"/>
              <a:t>place, </a:t>
            </a:r>
            <a:r>
              <a:rPr lang="en-US" sz="1200" dirty="0"/>
              <a:t>is important</a:t>
            </a:r>
            <a:r>
              <a:rPr lang="en-US" sz="1200" dirty="0" smtClean="0"/>
              <a:t>.</a:t>
            </a:r>
            <a:endParaRPr lang="en-US" sz="1200" dirty="0"/>
          </a:p>
          <a:p>
            <a:r>
              <a:rPr lang="en-US" sz="1200" dirty="0"/>
              <a:t>But letting the geometry distort and using harmonious </a:t>
            </a:r>
            <a:r>
              <a:rPr lang="en-US" sz="1200" dirty="0" err="1"/>
              <a:t>colouration</a:t>
            </a:r>
            <a:r>
              <a:rPr lang="en-US" sz="1200" dirty="0"/>
              <a:t> with visibly layered paint is something I want the painting to have</a:t>
            </a:r>
            <a:r>
              <a:rPr lang="en-US" sz="1200" dirty="0" smtClean="0"/>
              <a:t>.</a:t>
            </a:r>
            <a:endParaRPr lang="en-US" sz="1200" dirty="0"/>
          </a:p>
        </p:txBody>
      </p:sp>
      <p:pic>
        <p:nvPicPr>
          <p:cNvPr id="14" name="Picture 13"/>
          <p:cNvPicPr>
            <a:picLocks noChangeAspect="1"/>
          </p:cNvPicPr>
          <p:nvPr/>
        </p:nvPicPr>
        <p:blipFill>
          <a:blip r:embed="rId7"/>
          <a:stretch>
            <a:fillRect/>
          </a:stretch>
        </p:blipFill>
        <p:spPr>
          <a:xfrm>
            <a:off x="1938955" y="2011655"/>
            <a:ext cx="1433897" cy="1517114"/>
          </a:xfrm>
          <a:prstGeom prst="rect">
            <a:avLst/>
          </a:prstGeom>
        </p:spPr>
      </p:pic>
      <p:pic>
        <p:nvPicPr>
          <p:cNvPr id="15" name="Picture 14"/>
          <p:cNvPicPr>
            <a:picLocks noChangeAspect="1"/>
          </p:cNvPicPr>
          <p:nvPr/>
        </p:nvPicPr>
        <p:blipFill>
          <a:blip r:embed="rId8"/>
          <a:stretch>
            <a:fillRect/>
          </a:stretch>
        </p:blipFill>
        <p:spPr>
          <a:xfrm>
            <a:off x="3729664" y="4263399"/>
            <a:ext cx="1995170" cy="2123672"/>
          </a:xfrm>
          <a:prstGeom prst="rect">
            <a:avLst/>
          </a:prstGeom>
        </p:spPr>
      </p:pic>
      <p:pic>
        <p:nvPicPr>
          <p:cNvPr id="16" name="Picture 15"/>
          <p:cNvPicPr>
            <a:picLocks noChangeAspect="1"/>
          </p:cNvPicPr>
          <p:nvPr/>
        </p:nvPicPr>
        <p:blipFill>
          <a:blip r:embed="rId9"/>
          <a:stretch>
            <a:fillRect/>
          </a:stretch>
        </p:blipFill>
        <p:spPr>
          <a:xfrm rot="5400000">
            <a:off x="3754012" y="1938015"/>
            <a:ext cx="1977411" cy="2166164"/>
          </a:xfrm>
          <a:prstGeom prst="rect">
            <a:avLst/>
          </a:prstGeom>
        </p:spPr>
      </p:pic>
      <p:pic>
        <p:nvPicPr>
          <p:cNvPr id="17" name="Picture 16"/>
          <p:cNvPicPr>
            <a:picLocks noChangeAspect="1"/>
          </p:cNvPicPr>
          <p:nvPr/>
        </p:nvPicPr>
        <p:blipFill>
          <a:blip r:embed="rId10"/>
          <a:stretch>
            <a:fillRect/>
          </a:stretch>
        </p:blipFill>
        <p:spPr>
          <a:xfrm>
            <a:off x="6017163" y="2029522"/>
            <a:ext cx="1941058" cy="1998148"/>
          </a:xfrm>
          <a:prstGeom prst="rect">
            <a:avLst/>
          </a:prstGeom>
        </p:spPr>
      </p:pic>
      <p:pic>
        <p:nvPicPr>
          <p:cNvPr id="18" name="Picture 17"/>
          <p:cNvPicPr>
            <a:picLocks noChangeAspect="1"/>
          </p:cNvPicPr>
          <p:nvPr/>
        </p:nvPicPr>
        <p:blipFill>
          <a:blip r:embed="rId11"/>
          <a:stretch>
            <a:fillRect/>
          </a:stretch>
        </p:blipFill>
        <p:spPr>
          <a:xfrm>
            <a:off x="8149584" y="1872216"/>
            <a:ext cx="3944287" cy="3625868"/>
          </a:xfrm>
          <a:prstGeom prst="rect">
            <a:avLst/>
          </a:prstGeom>
        </p:spPr>
      </p:pic>
      <p:sp>
        <p:nvSpPr>
          <p:cNvPr id="19" name="TextBox 18"/>
          <p:cNvSpPr txBox="1"/>
          <p:nvPr/>
        </p:nvSpPr>
        <p:spPr>
          <a:xfrm>
            <a:off x="8149584" y="5498084"/>
            <a:ext cx="3944287" cy="1277273"/>
          </a:xfrm>
          <a:prstGeom prst="rect">
            <a:avLst/>
          </a:prstGeom>
          <a:noFill/>
          <a:ln w="9525">
            <a:solidFill>
              <a:schemeClr val="tx1"/>
            </a:solidFill>
          </a:ln>
        </p:spPr>
        <p:txBody>
          <a:bodyPr wrap="square" rtlCol="0">
            <a:spAutoFit/>
          </a:bodyPr>
          <a:lstStyle/>
          <a:p>
            <a:r>
              <a:rPr lang="en-US" sz="1100" dirty="0"/>
              <a:t>The study above is getting closer  - the tower is darker, less attainable – the red ‘works’ – with brighter light at the end of the passage this could be ok – the roof of the structure on the left pointing at the sign and the light hitting it also could work – the doorway needs to be angled as well.</a:t>
            </a:r>
          </a:p>
          <a:p>
            <a:r>
              <a:rPr lang="en-US" sz="1100" dirty="0"/>
              <a:t>I also quite  like the turquoise triangles on the central wall as they create ‘steps’ to the tower with pattern and rhythm</a:t>
            </a:r>
            <a:r>
              <a:rPr lang="en-US" sz="1100" dirty="0" smtClean="0"/>
              <a:t>.</a:t>
            </a:r>
            <a:endParaRPr lang="en-US" sz="1100" dirty="0"/>
          </a:p>
        </p:txBody>
      </p:sp>
      <p:sp>
        <p:nvSpPr>
          <p:cNvPr id="20" name="TextBox 19"/>
          <p:cNvSpPr txBox="1"/>
          <p:nvPr/>
        </p:nvSpPr>
        <p:spPr>
          <a:xfrm>
            <a:off x="6050753" y="4097701"/>
            <a:ext cx="1902106" cy="2677656"/>
          </a:xfrm>
          <a:prstGeom prst="rect">
            <a:avLst/>
          </a:prstGeom>
          <a:noFill/>
        </p:spPr>
        <p:txBody>
          <a:bodyPr wrap="square" rtlCol="0">
            <a:spAutoFit/>
          </a:bodyPr>
          <a:lstStyle/>
          <a:p>
            <a:r>
              <a:rPr lang="en-US" sz="1400" dirty="0" smtClean="0"/>
              <a:t>Each variation of negative space, </a:t>
            </a:r>
            <a:r>
              <a:rPr lang="en-US" sz="1400" dirty="0" err="1" smtClean="0"/>
              <a:t>colouration</a:t>
            </a:r>
            <a:r>
              <a:rPr lang="en-US" sz="1400" dirty="0" smtClean="0"/>
              <a:t> and placement of the elements of the composition presents different atmosphere – the one above is the closest so far to my intention - I used it to make the larger study on the right.</a:t>
            </a:r>
            <a:endParaRPr lang="en-US" sz="1400" dirty="0"/>
          </a:p>
        </p:txBody>
      </p:sp>
    </p:spTree>
    <p:extLst>
      <p:ext uri="{BB962C8B-B14F-4D97-AF65-F5344CB8AC3E}">
        <p14:creationId xmlns:p14="http://schemas.microsoft.com/office/powerpoint/2010/main" val="2007470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8616" y="4110228"/>
            <a:ext cx="2384307" cy="239647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918" y="1974210"/>
            <a:ext cx="1752935" cy="126187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8698" y="4110228"/>
            <a:ext cx="2391156" cy="239115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7855" y="283464"/>
            <a:ext cx="1194201" cy="1569660"/>
          </a:xfrm>
          <a:prstGeom prst="rect">
            <a:avLst/>
          </a:prstGeom>
        </p:spPr>
      </p:pic>
      <p:sp>
        <p:nvSpPr>
          <p:cNvPr id="8" name="TextBox 7"/>
          <p:cNvSpPr txBox="1"/>
          <p:nvPr/>
        </p:nvSpPr>
        <p:spPr>
          <a:xfrm>
            <a:off x="148918" y="283464"/>
            <a:ext cx="5054018" cy="1569660"/>
          </a:xfrm>
          <a:prstGeom prst="rect">
            <a:avLst/>
          </a:prstGeom>
          <a:noFill/>
          <a:ln>
            <a:solidFill>
              <a:schemeClr val="tx1"/>
            </a:solidFill>
          </a:ln>
        </p:spPr>
        <p:txBody>
          <a:bodyPr wrap="square" rtlCol="0">
            <a:spAutoFit/>
          </a:bodyPr>
          <a:lstStyle/>
          <a:p>
            <a:r>
              <a:rPr lang="en-US" sz="1200" b="1" dirty="0" smtClean="0"/>
              <a:t>Reflection on start of painting</a:t>
            </a:r>
          </a:p>
          <a:p>
            <a:r>
              <a:rPr lang="en-US" sz="1200" dirty="0" smtClean="0"/>
              <a:t>I began putting the first base </a:t>
            </a:r>
            <a:r>
              <a:rPr lang="en-US" sz="1200" dirty="0" err="1" smtClean="0"/>
              <a:t>colour</a:t>
            </a:r>
            <a:r>
              <a:rPr lang="en-US" sz="1200" dirty="0" smtClean="0"/>
              <a:t> in acrylic on a canvas 1m x 1m  ( right )– like in the </a:t>
            </a:r>
            <a:r>
              <a:rPr lang="en-US" sz="1200" dirty="0" err="1" smtClean="0"/>
              <a:t>Diebenkorn</a:t>
            </a:r>
            <a:r>
              <a:rPr lang="en-US" sz="1200" dirty="0" smtClean="0"/>
              <a:t> </a:t>
            </a:r>
            <a:r>
              <a:rPr lang="en-US" sz="1200" i="1" dirty="0" smtClean="0"/>
              <a:t>Interior with a chair </a:t>
            </a:r>
            <a:r>
              <a:rPr lang="en-US" sz="1200" dirty="0" smtClean="0"/>
              <a:t>1959 I have used the hues that are opposite to those I will use – seeking to get the same ‘allover light” that he spoke of.</a:t>
            </a:r>
          </a:p>
          <a:p>
            <a:r>
              <a:rPr lang="en-US" sz="1200" dirty="0" smtClean="0"/>
              <a:t>I have not got the triangular upward recession of perspective I wanted and will have to re-paint the position of the tower and the edge of the building on the left.</a:t>
            </a:r>
            <a:endParaRPr lang="en-US" sz="1200" dirty="0"/>
          </a:p>
        </p:txBody>
      </p:sp>
      <p:pic>
        <p:nvPicPr>
          <p:cNvPr id="9" name="Content Placeholder 6"/>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2018698" y="1974210"/>
            <a:ext cx="1608984" cy="1838838"/>
          </a:xfrm>
        </p:spPr>
      </p:pic>
      <p:sp>
        <p:nvSpPr>
          <p:cNvPr id="10" name="TextBox 9"/>
          <p:cNvSpPr txBox="1"/>
          <p:nvPr/>
        </p:nvSpPr>
        <p:spPr>
          <a:xfrm>
            <a:off x="115291" y="3357168"/>
            <a:ext cx="1820188" cy="3216265"/>
          </a:xfrm>
          <a:prstGeom prst="rect">
            <a:avLst/>
          </a:prstGeom>
          <a:noFill/>
        </p:spPr>
        <p:txBody>
          <a:bodyPr wrap="square" rtlCol="0">
            <a:spAutoFit/>
          </a:bodyPr>
          <a:lstStyle/>
          <a:p>
            <a:endParaRPr lang="en-US" sz="500" i="1" dirty="0"/>
          </a:p>
          <a:p>
            <a:r>
              <a:rPr lang="en-US" sz="1100" i="1" dirty="0" smtClean="0"/>
              <a:t>Having noted the ‘map like’ </a:t>
            </a:r>
            <a:r>
              <a:rPr lang="en-US" sz="1100" i="1" dirty="0" err="1" smtClean="0"/>
              <a:t>colours</a:t>
            </a:r>
            <a:r>
              <a:rPr lang="en-US" sz="1100" i="1" dirty="0" smtClean="0"/>
              <a:t> in some of the Ocean Park series I went back to a sketch I made previously (above) – I was thinking about how hard it is to actually comprehend a landscape. When you try and depict and understand its structure  - it is like we mentally map it – maybe all art is like a map – it shows the way we have thought at something. </a:t>
            </a:r>
            <a:r>
              <a:rPr lang="en-US" sz="1100" i="1" dirty="0" err="1" smtClean="0"/>
              <a:t>Diebenkorn’s</a:t>
            </a:r>
            <a:r>
              <a:rPr lang="en-US" sz="1100" i="1" dirty="0" smtClean="0"/>
              <a:t> work are abstractions but have their source in </a:t>
            </a:r>
            <a:r>
              <a:rPr lang="en-US" sz="1100" i="1" dirty="0" err="1" smtClean="0"/>
              <a:t>paintiings</a:t>
            </a:r>
            <a:r>
              <a:rPr lang="en-US" sz="1100" i="1" dirty="0" smtClean="0"/>
              <a:t>/images of a  specific place</a:t>
            </a:r>
            <a:endParaRPr lang="en-US" sz="1100" dirty="0"/>
          </a:p>
        </p:txBody>
      </p:sp>
      <p:sp>
        <p:nvSpPr>
          <p:cNvPr id="11" name="TextBox 10"/>
          <p:cNvSpPr txBox="1"/>
          <p:nvPr/>
        </p:nvSpPr>
        <p:spPr>
          <a:xfrm>
            <a:off x="2018698" y="3813048"/>
            <a:ext cx="1619780" cy="307777"/>
          </a:xfrm>
          <a:prstGeom prst="rect">
            <a:avLst/>
          </a:prstGeom>
          <a:noFill/>
        </p:spPr>
        <p:txBody>
          <a:bodyPr wrap="square" rtlCol="0">
            <a:spAutoFit/>
          </a:bodyPr>
          <a:lstStyle/>
          <a:p>
            <a:r>
              <a:rPr lang="en-US" sz="700" i="1" dirty="0" smtClean="0"/>
              <a:t>Ocean Park 60 Richard </a:t>
            </a:r>
            <a:r>
              <a:rPr lang="en-US" sz="700" i="1" dirty="0" err="1"/>
              <a:t>Diebenkorn</a:t>
            </a:r>
            <a:r>
              <a:rPr lang="en-US" sz="700" i="1" dirty="0"/>
              <a:t>, Gerald </a:t>
            </a:r>
            <a:r>
              <a:rPr lang="en-US" sz="700" i="1" dirty="0" err="1"/>
              <a:t>Nordland</a:t>
            </a:r>
            <a:r>
              <a:rPr lang="en-US" sz="700" i="1" dirty="0"/>
              <a:t>, Rizzoli </a:t>
            </a:r>
            <a:r>
              <a:rPr lang="en-US" sz="700" i="1" dirty="0" err="1"/>
              <a:t>Int</a:t>
            </a:r>
            <a:r>
              <a:rPr lang="en-US" sz="700" i="1" dirty="0"/>
              <a:t> </a:t>
            </a:r>
            <a:r>
              <a:rPr lang="en-US" sz="700" i="1" dirty="0" smtClean="0"/>
              <a:t>Publication</a:t>
            </a:r>
            <a:endParaRPr lang="en-US" sz="700" i="1" dirty="0"/>
          </a:p>
        </p:txBody>
      </p:sp>
      <p:sp>
        <p:nvSpPr>
          <p:cNvPr id="12" name="TextBox 11"/>
          <p:cNvSpPr txBox="1"/>
          <p:nvPr/>
        </p:nvSpPr>
        <p:spPr>
          <a:xfrm>
            <a:off x="3803904" y="1974210"/>
            <a:ext cx="3509019" cy="2123658"/>
          </a:xfrm>
          <a:prstGeom prst="rect">
            <a:avLst/>
          </a:prstGeom>
          <a:noFill/>
        </p:spPr>
        <p:txBody>
          <a:bodyPr wrap="square" rtlCol="0">
            <a:spAutoFit/>
          </a:bodyPr>
          <a:lstStyle/>
          <a:p>
            <a:r>
              <a:rPr lang="en-US" sz="1100" b="1" dirty="0" smtClean="0"/>
              <a:t>Refining/development of idea</a:t>
            </a:r>
          </a:p>
          <a:p>
            <a:r>
              <a:rPr lang="en-US" sz="1100" dirty="0" smtClean="0"/>
              <a:t>I have experimented with using maps as part of the composition  - I found a map of Oman in Chinese. Having moved here from Dalian in N E China I thought perhaps I could show not only where I am but where I have been.</a:t>
            </a:r>
          </a:p>
          <a:p>
            <a:r>
              <a:rPr lang="en-US" sz="1100" dirty="0" smtClean="0"/>
              <a:t>Does this go off at too much of a tangent from the original idea of a journey to knowledge and independent creative inquiry?</a:t>
            </a:r>
          </a:p>
          <a:p>
            <a:r>
              <a:rPr lang="en-US" sz="1100" dirty="0" smtClean="0"/>
              <a:t>I quite like the idea of mapping as an analogy for art making – maps are abstract objects that share information using conventions collectively understood by a culture and often require a ‘key’ to de-code.</a:t>
            </a:r>
            <a:endParaRPr lang="en-US" sz="1100" dirty="0"/>
          </a:p>
        </p:txBody>
      </p:sp>
      <p:cxnSp>
        <p:nvCxnSpPr>
          <p:cNvPr id="14" name="Straight Arrow Connector 13"/>
          <p:cNvCxnSpPr/>
          <p:nvPr/>
        </p:nvCxnSpPr>
        <p:spPr>
          <a:xfrm flipV="1">
            <a:off x="1801368" y="2295144"/>
            <a:ext cx="1261872" cy="11971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1844" y="283464"/>
            <a:ext cx="1987204" cy="2019604"/>
          </a:xfrm>
          <a:prstGeom prst="rect">
            <a:avLst/>
          </a:prstGeom>
        </p:spPr>
      </p:pic>
      <p:sp>
        <p:nvSpPr>
          <p:cNvPr id="18" name="TextBox 17"/>
          <p:cNvSpPr txBox="1"/>
          <p:nvPr/>
        </p:nvSpPr>
        <p:spPr>
          <a:xfrm>
            <a:off x="9668406" y="283464"/>
            <a:ext cx="2064914" cy="1754326"/>
          </a:xfrm>
          <a:prstGeom prst="rect">
            <a:avLst/>
          </a:prstGeom>
          <a:noFill/>
          <a:ln w="19050">
            <a:solidFill>
              <a:schemeClr val="tx1"/>
            </a:solidFill>
          </a:ln>
        </p:spPr>
        <p:txBody>
          <a:bodyPr wrap="square" rtlCol="0">
            <a:spAutoFit/>
          </a:bodyPr>
          <a:lstStyle/>
          <a:p>
            <a:r>
              <a:rPr lang="en-US" sz="900" dirty="0" smtClean="0"/>
              <a:t>Second ‘pass’ of paint – still need to get the edges of the buildings to create steeper angles – sign needs to be angled more. </a:t>
            </a:r>
          </a:p>
          <a:p>
            <a:endParaRPr lang="en-US" sz="900" dirty="0" smtClean="0"/>
          </a:p>
          <a:p>
            <a:r>
              <a:rPr lang="en-US" sz="900" dirty="0" smtClean="0"/>
              <a:t>Decisions about next step:</a:t>
            </a:r>
          </a:p>
          <a:p>
            <a:pPr marL="171450" indent="-171450">
              <a:buFont typeface="Arial" charset="0"/>
              <a:buChar char="•"/>
            </a:pPr>
            <a:r>
              <a:rPr lang="en-US" sz="900" dirty="0" smtClean="0"/>
              <a:t>Adopt ‘beyond representation’ approach?</a:t>
            </a:r>
          </a:p>
          <a:p>
            <a:pPr marL="171450" indent="-171450">
              <a:buFont typeface="Arial" charset="0"/>
              <a:buChar char="•"/>
            </a:pPr>
            <a:r>
              <a:rPr lang="en-US" sz="900" dirty="0" smtClean="0"/>
              <a:t>Use map idea?</a:t>
            </a:r>
          </a:p>
          <a:p>
            <a:pPr marL="171450" indent="-171450">
              <a:buFont typeface="Arial" charset="0"/>
              <a:buChar char="•"/>
            </a:pPr>
            <a:r>
              <a:rPr lang="en-US" sz="900" dirty="0" smtClean="0"/>
              <a:t>Stick to original idea of journey to knowledge and refine composition to this end</a:t>
            </a:r>
            <a:r>
              <a:rPr lang="en-US" sz="900" dirty="0" smtClean="0"/>
              <a:t>?</a:t>
            </a:r>
            <a:endParaRPr lang="en-US" sz="900" dirty="0" smtClean="0"/>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86679" y="2433314"/>
            <a:ext cx="3163454" cy="3126237"/>
          </a:xfrm>
          <a:prstGeom prst="rect">
            <a:avLst/>
          </a:prstGeom>
        </p:spPr>
      </p:pic>
      <p:sp>
        <p:nvSpPr>
          <p:cNvPr id="3" name="TextBox 2"/>
          <p:cNvSpPr txBox="1"/>
          <p:nvPr/>
        </p:nvSpPr>
        <p:spPr>
          <a:xfrm>
            <a:off x="7598664" y="5715000"/>
            <a:ext cx="4134656" cy="646331"/>
          </a:xfrm>
          <a:prstGeom prst="rect">
            <a:avLst/>
          </a:prstGeom>
          <a:noFill/>
          <a:ln w="28575">
            <a:solidFill>
              <a:schemeClr val="tx1"/>
            </a:solidFill>
          </a:ln>
        </p:spPr>
        <p:txBody>
          <a:bodyPr wrap="square" rtlCol="0">
            <a:spAutoFit/>
          </a:bodyPr>
          <a:lstStyle/>
          <a:p>
            <a:r>
              <a:rPr lang="en-US" sz="1200" dirty="0" smtClean="0"/>
              <a:t>Third ‘pass’ of paint – I need to make some decisions about which way to go  - I might need to make the angle of </a:t>
            </a:r>
            <a:r>
              <a:rPr lang="en-US" sz="1200" smtClean="0"/>
              <a:t>the roof </a:t>
            </a:r>
            <a:r>
              <a:rPr lang="en-US" sz="1200" dirty="0" smtClean="0"/>
              <a:t>steeper as well.</a:t>
            </a:r>
            <a:endParaRPr lang="en-US" sz="1200" dirty="0"/>
          </a:p>
        </p:txBody>
      </p:sp>
    </p:spTree>
    <p:extLst>
      <p:ext uri="{BB962C8B-B14F-4D97-AF65-F5344CB8AC3E}">
        <p14:creationId xmlns:p14="http://schemas.microsoft.com/office/powerpoint/2010/main" val="464430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3592</TotalTime>
  <Words>2070</Words>
  <Application>Microsoft Macintosh PowerPoint</Application>
  <PresentationFormat>Widescreen</PresentationFormat>
  <Paragraphs>64</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Process Portfolio/Visual Arts Journal</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Portfolio/Visual Arts Journal</dc:title>
  <dc:creator>rkeys@abaoman.org</dc:creator>
  <cp:lastModifiedBy>rkeys@abaoman.org</cp:lastModifiedBy>
  <cp:revision>71</cp:revision>
  <dcterms:created xsi:type="dcterms:W3CDTF">2016-11-27T05:58:41Z</dcterms:created>
  <dcterms:modified xsi:type="dcterms:W3CDTF">2016-11-30T17:04:54Z</dcterms:modified>
</cp:coreProperties>
</file>